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8" r:id="rId2"/>
    <p:sldId id="276" r:id="rId3"/>
    <p:sldId id="258" r:id="rId4"/>
    <p:sldId id="275"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61190B"/>
    <a:srgbClr val="0066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F1EF60-2883-426C-AE66-5DB9721ADCD1}" type="datetimeFigureOut">
              <a:rPr lang="en-US" smtClean="0"/>
              <a:t>8/19/2013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55D70A-B03A-4A3F-8D56-2336539A51ED}" type="slidenum">
              <a:rPr lang="en-US" smtClean="0"/>
              <a:t>‹#›</a:t>
            </a:fld>
            <a:endParaRPr lang="en-US"/>
          </a:p>
        </p:txBody>
      </p:sp>
    </p:spTree>
    <p:extLst>
      <p:ext uri="{BB962C8B-B14F-4D97-AF65-F5344CB8AC3E}">
        <p14:creationId xmlns:p14="http://schemas.microsoft.com/office/powerpoint/2010/main" val="374255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FC70DA-C47B-46E8-AB5C-3058549D2455}" type="slidenum">
              <a:rPr lang="en-US" smtClean="0"/>
              <a:t>1</a:t>
            </a:fld>
            <a:endParaRPr lang="en-US"/>
          </a:p>
        </p:txBody>
      </p:sp>
    </p:spTree>
    <p:extLst>
      <p:ext uri="{BB962C8B-B14F-4D97-AF65-F5344CB8AC3E}">
        <p14:creationId xmlns:p14="http://schemas.microsoft.com/office/powerpoint/2010/main" val="3141889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5D70A-B03A-4A3F-8D56-2336539A51ED}" type="slidenum">
              <a:rPr lang="en-US" smtClean="0"/>
              <a:t>3</a:t>
            </a:fld>
            <a:endParaRPr lang="en-US"/>
          </a:p>
        </p:txBody>
      </p:sp>
    </p:spTree>
    <p:extLst>
      <p:ext uri="{BB962C8B-B14F-4D97-AF65-F5344CB8AC3E}">
        <p14:creationId xmlns:p14="http://schemas.microsoft.com/office/powerpoint/2010/main" val="1759239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4209A6-BE2E-4EDD-B00D-F2D9002DF310}" type="datetimeFigureOut">
              <a:rPr lang="en-US" smtClean="0"/>
              <a:t>8/19/2013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86AAD-CF56-4CB4-BBB9-F9ED0500E557}" type="slidenum">
              <a:rPr lang="en-US" smtClean="0"/>
              <a:t>‹#›</a:t>
            </a:fld>
            <a:endParaRPr lang="en-US"/>
          </a:p>
        </p:txBody>
      </p:sp>
    </p:spTree>
    <p:extLst>
      <p:ext uri="{BB962C8B-B14F-4D97-AF65-F5344CB8AC3E}">
        <p14:creationId xmlns:p14="http://schemas.microsoft.com/office/powerpoint/2010/main" val="3111695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4209A6-BE2E-4EDD-B00D-F2D9002DF310}" type="datetimeFigureOut">
              <a:rPr lang="en-US" smtClean="0"/>
              <a:t>8/19/2013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86AAD-CF56-4CB4-BBB9-F9ED0500E557}" type="slidenum">
              <a:rPr lang="en-US" smtClean="0"/>
              <a:t>‹#›</a:t>
            </a:fld>
            <a:endParaRPr lang="en-US"/>
          </a:p>
        </p:txBody>
      </p:sp>
    </p:spTree>
    <p:extLst>
      <p:ext uri="{BB962C8B-B14F-4D97-AF65-F5344CB8AC3E}">
        <p14:creationId xmlns:p14="http://schemas.microsoft.com/office/powerpoint/2010/main" val="1856172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4209A6-BE2E-4EDD-B00D-F2D9002DF310}" type="datetimeFigureOut">
              <a:rPr lang="en-US" smtClean="0"/>
              <a:t>8/19/2013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86AAD-CF56-4CB4-BBB9-F9ED0500E557}" type="slidenum">
              <a:rPr lang="en-US" smtClean="0"/>
              <a:t>‹#›</a:t>
            </a:fld>
            <a:endParaRPr lang="en-US"/>
          </a:p>
        </p:txBody>
      </p:sp>
    </p:spTree>
    <p:extLst>
      <p:ext uri="{BB962C8B-B14F-4D97-AF65-F5344CB8AC3E}">
        <p14:creationId xmlns:p14="http://schemas.microsoft.com/office/powerpoint/2010/main" val="2821842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5" name="Rectangle 4"/>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6" name="Rectangle 5"/>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7" name="Rectangle 6"/>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2" name="Title 1"/>
          <p:cNvSpPr>
            <a:spLocks noGrp="1"/>
          </p:cNvSpPr>
          <p:nvPr>
            <p:ph type="title"/>
          </p:nvPr>
        </p:nvSpPr>
        <p:spPr>
          <a:xfrm>
            <a:off x="1066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29200" y="1676400"/>
            <a:ext cx="3810000" cy="4114800"/>
          </a:xfrm>
        </p:spPr>
        <p:txBody>
          <a:bodyPr>
            <a:normAutofit/>
          </a:bodyPr>
          <a:lstStyle/>
          <a:p>
            <a:pPr lvl="0"/>
            <a:endParaRPr lang="en-US" noProof="0"/>
          </a:p>
        </p:txBody>
      </p:sp>
      <p:sp>
        <p:nvSpPr>
          <p:cNvPr id="8" name="Date Placeholder 4"/>
          <p:cNvSpPr>
            <a:spLocks noGrp="1"/>
          </p:cNvSpPr>
          <p:nvPr>
            <p:ph type="dt" sz="half" idx="10"/>
          </p:nvPr>
        </p:nvSpPr>
        <p:spPr/>
        <p:txBody>
          <a:bodyPr/>
          <a:lstStyle>
            <a:lvl1pPr>
              <a:defRPr/>
            </a:lvl1pPr>
          </a:lstStyle>
          <a:p>
            <a:pPr>
              <a:defRPr/>
            </a:pPr>
            <a:fld id="{9EB7C6DC-F553-42A7-90A3-01D05F8D5BB2}" type="datetime1">
              <a:rPr lang="en-US"/>
              <a:pPr>
                <a:defRPr/>
              </a:pPr>
              <a:t>8/19/2013</a:t>
            </a:fld>
            <a:r>
              <a:rPr lang="en-US"/>
              <a:t>Missouri S&amp;T Environmental Health &amp; Safety - August 17, 2009</a:t>
            </a:r>
          </a:p>
        </p:txBody>
      </p:sp>
      <p:sp>
        <p:nvSpPr>
          <p:cNvPr id="9" name="Footer Placeholder 5"/>
          <p:cNvSpPr>
            <a:spLocks noGrp="1"/>
          </p:cNvSpPr>
          <p:nvPr>
            <p:ph type="ftr" sz="quarter" idx="11"/>
          </p:nvPr>
        </p:nvSpPr>
        <p:spPr/>
        <p:txBody>
          <a:bodyPr/>
          <a:lstStyle>
            <a:lvl1pPr>
              <a:defRPr/>
            </a:lvl1pPr>
          </a:lstStyle>
          <a:p>
            <a:pPr>
              <a:defRPr/>
            </a:pPr>
            <a:r>
              <a:rPr lang="en-US"/>
              <a:t>October 19, 2009Missouri S&amp;T Environmental Health &amp; Safety – June 19, 2009</a:t>
            </a:r>
          </a:p>
        </p:txBody>
      </p:sp>
      <p:sp>
        <p:nvSpPr>
          <p:cNvPr id="10" name="Slide Number Placeholder 6"/>
          <p:cNvSpPr>
            <a:spLocks noGrp="1"/>
          </p:cNvSpPr>
          <p:nvPr>
            <p:ph type="sldNum" sz="quarter" idx="12"/>
          </p:nvPr>
        </p:nvSpPr>
        <p:spPr/>
        <p:txBody>
          <a:bodyPr/>
          <a:lstStyle>
            <a:lvl1pPr>
              <a:defRPr/>
            </a:lvl1pPr>
          </a:lstStyle>
          <a:p>
            <a:pPr>
              <a:defRPr/>
            </a:pPr>
            <a:fld id="{CA796DA7-0FCA-4CE6-AFC0-990C03B84FEC}" type="slidenum">
              <a:rPr lang="en-US"/>
              <a:pPr>
                <a:defRPr/>
              </a:pPr>
              <a:t>‹#›</a:t>
            </a:fld>
            <a:endParaRPr lang="en-US"/>
          </a:p>
        </p:txBody>
      </p:sp>
    </p:spTree>
    <p:extLst>
      <p:ext uri="{BB962C8B-B14F-4D97-AF65-F5344CB8AC3E}">
        <p14:creationId xmlns:p14="http://schemas.microsoft.com/office/powerpoint/2010/main" val="209758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4209A6-BE2E-4EDD-B00D-F2D9002DF310}" type="datetimeFigureOut">
              <a:rPr lang="en-US" smtClean="0"/>
              <a:t>8/19/2013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86AAD-CF56-4CB4-BBB9-F9ED0500E557}" type="slidenum">
              <a:rPr lang="en-US" smtClean="0"/>
              <a:t>‹#›</a:t>
            </a:fld>
            <a:endParaRPr lang="en-US"/>
          </a:p>
        </p:txBody>
      </p:sp>
    </p:spTree>
    <p:extLst>
      <p:ext uri="{BB962C8B-B14F-4D97-AF65-F5344CB8AC3E}">
        <p14:creationId xmlns:p14="http://schemas.microsoft.com/office/powerpoint/2010/main" val="606770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4209A6-BE2E-4EDD-B00D-F2D9002DF310}" type="datetimeFigureOut">
              <a:rPr lang="en-US" smtClean="0"/>
              <a:t>8/19/2013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86AAD-CF56-4CB4-BBB9-F9ED0500E557}" type="slidenum">
              <a:rPr lang="en-US" smtClean="0"/>
              <a:t>‹#›</a:t>
            </a:fld>
            <a:endParaRPr lang="en-US"/>
          </a:p>
        </p:txBody>
      </p:sp>
    </p:spTree>
    <p:extLst>
      <p:ext uri="{BB962C8B-B14F-4D97-AF65-F5344CB8AC3E}">
        <p14:creationId xmlns:p14="http://schemas.microsoft.com/office/powerpoint/2010/main" val="1965575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4209A6-BE2E-4EDD-B00D-F2D9002DF310}" type="datetimeFigureOut">
              <a:rPr lang="en-US" smtClean="0"/>
              <a:t>8/19/2013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86AAD-CF56-4CB4-BBB9-F9ED0500E557}" type="slidenum">
              <a:rPr lang="en-US" smtClean="0"/>
              <a:t>‹#›</a:t>
            </a:fld>
            <a:endParaRPr lang="en-US"/>
          </a:p>
        </p:txBody>
      </p:sp>
    </p:spTree>
    <p:extLst>
      <p:ext uri="{BB962C8B-B14F-4D97-AF65-F5344CB8AC3E}">
        <p14:creationId xmlns:p14="http://schemas.microsoft.com/office/powerpoint/2010/main" val="360592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4209A6-BE2E-4EDD-B00D-F2D9002DF310}" type="datetimeFigureOut">
              <a:rPr lang="en-US" smtClean="0"/>
              <a:t>8/19/2013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F86AAD-CF56-4CB4-BBB9-F9ED0500E557}" type="slidenum">
              <a:rPr lang="en-US" smtClean="0"/>
              <a:t>‹#›</a:t>
            </a:fld>
            <a:endParaRPr lang="en-US"/>
          </a:p>
        </p:txBody>
      </p:sp>
    </p:spTree>
    <p:extLst>
      <p:ext uri="{BB962C8B-B14F-4D97-AF65-F5344CB8AC3E}">
        <p14:creationId xmlns:p14="http://schemas.microsoft.com/office/powerpoint/2010/main" val="3073316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4209A6-BE2E-4EDD-B00D-F2D9002DF310}" type="datetimeFigureOut">
              <a:rPr lang="en-US" smtClean="0"/>
              <a:t>8/19/2013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F86AAD-CF56-4CB4-BBB9-F9ED0500E557}" type="slidenum">
              <a:rPr lang="en-US" smtClean="0"/>
              <a:t>‹#›</a:t>
            </a:fld>
            <a:endParaRPr lang="en-US"/>
          </a:p>
        </p:txBody>
      </p:sp>
    </p:spTree>
    <p:extLst>
      <p:ext uri="{BB962C8B-B14F-4D97-AF65-F5344CB8AC3E}">
        <p14:creationId xmlns:p14="http://schemas.microsoft.com/office/powerpoint/2010/main" val="3984433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209A6-BE2E-4EDD-B00D-F2D9002DF310}" type="datetimeFigureOut">
              <a:rPr lang="en-US" smtClean="0"/>
              <a:t>8/19/2013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F86AAD-CF56-4CB4-BBB9-F9ED0500E557}" type="slidenum">
              <a:rPr lang="en-US" smtClean="0"/>
              <a:t>‹#›</a:t>
            </a:fld>
            <a:endParaRPr lang="en-US"/>
          </a:p>
        </p:txBody>
      </p:sp>
    </p:spTree>
    <p:extLst>
      <p:ext uri="{BB962C8B-B14F-4D97-AF65-F5344CB8AC3E}">
        <p14:creationId xmlns:p14="http://schemas.microsoft.com/office/powerpoint/2010/main" val="1701237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4209A6-BE2E-4EDD-B00D-F2D9002DF310}" type="datetimeFigureOut">
              <a:rPr lang="en-US" smtClean="0"/>
              <a:t>8/19/2013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86AAD-CF56-4CB4-BBB9-F9ED0500E557}" type="slidenum">
              <a:rPr lang="en-US" smtClean="0"/>
              <a:t>‹#›</a:t>
            </a:fld>
            <a:endParaRPr lang="en-US"/>
          </a:p>
        </p:txBody>
      </p:sp>
    </p:spTree>
    <p:extLst>
      <p:ext uri="{BB962C8B-B14F-4D97-AF65-F5344CB8AC3E}">
        <p14:creationId xmlns:p14="http://schemas.microsoft.com/office/powerpoint/2010/main" val="1254170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4209A6-BE2E-4EDD-B00D-F2D9002DF310}" type="datetimeFigureOut">
              <a:rPr lang="en-US" smtClean="0"/>
              <a:t>8/19/2013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86AAD-CF56-4CB4-BBB9-F9ED0500E557}" type="slidenum">
              <a:rPr lang="en-US" smtClean="0"/>
              <a:t>‹#›</a:t>
            </a:fld>
            <a:endParaRPr lang="en-US"/>
          </a:p>
        </p:txBody>
      </p:sp>
    </p:spTree>
    <p:extLst>
      <p:ext uri="{BB962C8B-B14F-4D97-AF65-F5344CB8AC3E}">
        <p14:creationId xmlns:p14="http://schemas.microsoft.com/office/powerpoint/2010/main" val="3238511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4209A6-BE2E-4EDD-B00D-F2D9002DF310}" type="datetimeFigureOut">
              <a:rPr lang="en-US" smtClean="0"/>
              <a:t>8/19/2013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86AAD-CF56-4CB4-BBB9-F9ED0500E557}" type="slidenum">
              <a:rPr lang="en-US" smtClean="0"/>
              <a:t>‹#›</a:t>
            </a:fld>
            <a:endParaRPr lang="en-US"/>
          </a:p>
        </p:txBody>
      </p:sp>
    </p:spTree>
    <p:extLst>
      <p:ext uri="{BB962C8B-B14F-4D97-AF65-F5344CB8AC3E}">
        <p14:creationId xmlns:p14="http://schemas.microsoft.com/office/powerpoint/2010/main" val="797272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labelingnews.com/wp-content/uploads/2013/06/pictos.png"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RvQNf1Y7E84" TargetMode="External"/><Relationship Id="rId2" Type="http://schemas.openxmlformats.org/officeDocument/2006/relationships/hyperlink" Target="http://www.osha.gov/dsg/hazcom/ghs.html"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514600"/>
            <a:ext cx="7620000" cy="2590800"/>
          </a:xfrm>
        </p:spPr>
        <p:txBody>
          <a:bodyPr>
            <a:noAutofit/>
          </a:bodyPr>
          <a:lstStyle/>
          <a:p>
            <a:pPr>
              <a:tabLst>
                <a:tab pos="1030288" algn="l"/>
              </a:tabLst>
            </a:pPr>
            <a:r>
              <a:rPr lang="en-US" sz="3600" b="1" i="1" dirty="0">
                <a:latin typeface="Aparajita" pitchFamily="34" charset="0"/>
                <a:cs typeface="Aparajita" pitchFamily="34" charset="0"/>
              </a:rPr>
              <a:t>Globally Harmonized </a:t>
            </a:r>
            <a:r>
              <a:rPr lang="en-US" sz="3600" b="1" i="1" dirty="0" smtClean="0">
                <a:latin typeface="Aparajita" pitchFamily="34" charset="0"/>
                <a:cs typeface="Aparajita" pitchFamily="34" charset="0"/>
              </a:rPr>
              <a:t>System’s </a:t>
            </a:r>
            <a:r>
              <a:rPr lang="en-US" sz="3600" b="1" i="1" dirty="0">
                <a:latin typeface="Aparajita" pitchFamily="34" charset="0"/>
                <a:cs typeface="Aparajita" pitchFamily="34" charset="0"/>
              </a:rPr>
              <a:t>(GHS) </a:t>
            </a:r>
            <a:r>
              <a:rPr lang="en-US" sz="3600" b="1" i="1" dirty="0" smtClean="0">
                <a:latin typeface="Aparajita" pitchFamily="34" charset="0"/>
                <a:cs typeface="Aparajita" pitchFamily="34" charset="0"/>
              </a:rPr>
              <a:t/>
            </a:r>
            <a:br>
              <a:rPr lang="en-US" sz="3600" b="1" i="1" dirty="0" smtClean="0">
                <a:latin typeface="Aparajita" pitchFamily="34" charset="0"/>
                <a:cs typeface="Aparajita" pitchFamily="34" charset="0"/>
              </a:rPr>
            </a:br>
            <a:r>
              <a:rPr lang="en-US" sz="3600" b="1" i="1" dirty="0" smtClean="0">
                <a:latin typeface="Aparajita" pitchFamily="34" charset="0"/>
                <a:cs typeface="Aparajita" pitchFamily="34" charset="0"/>
              </a:rPr>
              <a:t>Classification </a:t>
            </a:r>
            <a:r>
              <a:rPr lang="en-US" sz="3600" b="1" i="1" dirty="0">
                <a:latin typeface="Aparajita" pitchFamily="34" charset="0"/>
                <a:cs typeface="Aparajita" pitchFamily="34" charset="0"/>
              </a:rPr>
              <a:t>and Labeling of </a:t>
            </a:r>
            <a:r>
              <a:rPr lang="en-US" sz="3600" b="1" i="1" dirty="0" smtClean="0">
                <a:latin typeface="Aparajita" pitchFamily="34" charset="0"/>
                <a:cs typeface="Aparajita" pitchFamily="34" charset="0"/>
              </a:rPr>
              <a:t>Chemicals</a:t>
            </a:r>
            <a:r>
              <a:rPr lang="en-US" sz="3400" b="1" i="1" dirty="0" smtClean="0">
                <a:latin typeface="Aparajita" pitchFamily="34" charset="0"/>
                <a:cs typeface="Aparajita" pitchFamily="34" charset="0"/>
              </a:rPr>
              <a:t/>
            </a:r>
            <a:br>
              <a:rPr lang="en-US" sz="3400" b="1" i="1" dirty="0" smtClean="0">
                <a:latin typeface="Aparajita" pitchFamily="34" charset="0"/>
                <a:cs typeface="Aparajita" pitchFamily="34" charset="0"/>
              </a:rPr>
            </a:br>
            <a:r>
              <a:rPr lang="en-US" sz="3400" b="1" i="1" dirty="0" smtClean="0"/>
              <a:t/>
            </a:r>
            <a:br>
              <a:rPr lang="en-US" sz="3400" b="1" i="1" dirty="0" smtClean="0"/>
            </a:br>
            <a:r>
              <a:rPr lang="en-US" sz="3400" b="1" i="1" dirty="0"/>
              <a:t/>
            </a:r>
            <a:br>
              <a:rPr lang="en-US" sz="3400" b="1" i="1" dirty="0"/>
            </a:br>
            <a:r>
              <a:rPr lang="en-US" sz="3400" b="1" i="1" dirty="0" smtClean="0"/>
              <a:t/>
            </a:r>
            <a:br>
              <a:rPr lang="en-US" sz="3400" b="1" i="1" dirty="0" smtClean="0"/>
            </a:br>
            <a:r>
              <a:rPr lang="en-US" sz="3400" b="1" i="1" dirty="0" smtClean="0">
                <a:latin typeface="Baskerville Old Face" pitchFamily="18" charset="0"/>
              </a:rPr>
              <a:t> </a:t>
            </a:r>
            <a:r>
              <a:rPr lang="en-US" sz="3600" b="1" i="1" dirty="0">
                <a:latin typeface="Aparajita" pitchFamily="34" charset="0"/>
                <a:cs typeface="Aparajita" pitchFamily="34" charset="0"/>
              </a:rPr>
              <a:t>Hazard Communication Standard (HCS</a:t>
            </a:r>
            <a:r>
              <a:rPr lang="en-US" sz="3600" b="1" i="1" dirty="0" smtClean="0">
                <a:latin typeface="Aparajita" pitchFamily="34" charset="0"/>
                <a:cs typeface="Aparajita" pitchFamily="34" charset="0"/>
              </a:rPr>
              <a:t>)</a:t>
            </a:r>
            <a:r>
              <a:rPr lang="en-US" sz="3600" b="1" dirty="0" smtClean="0">
                <a:latin typeface="Aparajita" pitchFamily="34" charset="0"/>
                <a:cs typeface="Aparajita" pitchFamily="34" charset="0"/>
              </a:rPr>
              <a:t/>
            </a:r>
            <a:br>
              <a:rPr lang="en-US" sz="3600" b="1" dirty="0" smtClean="0">
                <a:latin typeface="Aparajita" pitchFamily="34" charset="0"/>
                <a:cs typeface="Aparajita" pitchFamily="34" charset="0"/>
              </a:rPr>
            </a:br>
            <a:r>
              <a:rPr lang="en-US" sz="4800" b="1" dirty="0">
                <a:solidFill>
                  <a:schemeClr val="accent6">
                    <a:lumMod val="50000"/>
                  </a:schemeClr>
                </a:solidFill>
              </a:rPr>
              <a:t/>
            </a:r>
            <a:br>
              <a:rPr lang="en-US" sz="4800" b="1" dirty="0">
                <a:solidFill>
                  <a:schemeClr val="accent6">
                    <a:lumMod val="50000"/>
                  </a:schemeClr>
                </a:solidFill>
              </a:rPr>
            </a:br>
            <a:endParaRPr lang="en-US" sz="4800" b="1" dirty="0">
              <a:solidFill>
                <a:schemeClr val="accent6">
                  <a:lumMod val="50000"/>
                </a:schemeClr>
              </a:solidFill>
            </a:endParaRPr>
          </a:p>
        </p:txBody>
      </p:sp>
      <p:pic>
        <p:nvPicPr>
          <p:cNvPr id="3" name="irc_mi" descr="http://s3.amazonaws.com/rapgenius/1346952129_infinity.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1861" y="3200400"/>
            <a:ext cx="838200" cy="280035"/>
          </a:xfrm>
          <a:prstGeom prst="rect">
            <a:avLst/>
          </a:prstGeom>
          <a:noFill/>
          <a:ln>
            <a:noFill/>
          </a:ln>
        </p:spPr>
      </p:pic>
    </p:spTree>
    <p:extLst>
      <p:ext uri="{BB962C8B-B14F-4D97-AF65-F5344CB8AC3E}">
        <p14:creationId xmlns:p14="http://schemas.microsoft.com/office/powerpoint/2010/main" val="414654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685800" y="228600"/>
            <a:ext cx="7772400" cy="914400"/>
          </a:xfrm>
        </p:spPr>
        <p:txBody>
          <a:bodyPr/>
          <a:lstStyle/>
          <a:p>
            <a:pPr algn="ctr"/>
            <a:r>
              <a:rPr lang="en-US" sz="3600" b="1" smtClean="0">
                <a:latin typeface="Tw Cen MT" pitchFamily="34" charset="0"/>
              </a:rPr>
              <a:t>GHS – Containers Received</a:t>
            </a:r>
            <a:endParaRPr lang="en-US" sz="3600" smtClean="0">
              <a:latin typeface="Tw Cen MT" pitchFamily="34" charset="0"/>
            </a:endParaRPr>
          </a:p>
        </p:txBody>
      </p:sp>
      <p:sp>
        <p:nvSpPr>
          <p:cNvPr id="6" name="Rectangle 5"/>
          <p:cNvSpPr/>
          <p:nvPr/>
        </p:nvSpPr>
        <p:spPr>
          <a:xfrm>
            <a:off x="1143000" y="1752600"/>
            <a:ext cx="6934200" cy="3954463"/>
          </a:xfrm>
          <a:prstGeom prst="rect">
            <a:avLst/>
          </a:prstGeom>
        </p:spPr>
        <p:txBody>
          <a:bodyPr>
            <a:spAutoFit/>
          </a:bodyPr>
          <a:lstStyle/>
          <a:p>
            <a:pPr algn="l">
              <a:defRPr/>
            </a:pPr>
            <a:r>
              <a:rPr lang="en-US" sz="1600" i="1" dirty="0">
                <a:latin typeface="Tw Cen MT" pitchFamily="34" charset="0"/>
              </a:rPr>
              <a:t>Labels are more prescriptive, and include six standard elements:</a:t>
            </a:r>
          </a:p>
          <a:p>
            <a:pPr algn="l">
              <a:defRPr/>
            </a:pPr>
            <a:endParaRPr lang="en-US" sz="1100" i="1" dirty="0">
              <a:latin typeface="Tw Cen MT" pitchFamily="34" charset="0"/>
            </a:endParaRPr>
          </a:p>
          <a:p>
            <a:pPr algn="l">
              <a:defRPr/>
            </a:pPr>
            <a:endParaRPr lang="en-US" sz="900" dirty="0">
              <a:latin typeface="Tw Cen MT" pitchFamily="34" charset="0"/>
            </a:endParaRPr>
          </a:p>
          <a:p>
            <a:pPr marL="682625" indent="-682625" algn="l">
              <a:spcBef>
                <a:spcPts val="600"/>
              </a:spcBef>
              <a:spcAft>
                <a:spcPts val="600"/>
              </a:spcAft>
              <a:defRPr/>
            </a:pPr>
            <a:r>
              <a:rPr lang="en-US" sz="1600" dirty="0">
                <a:latin typeface="Tw Cen MT" pitchFamily="34" charset="0"/>
              </a:rPr>
              <a:t>      1.  </a:t>
            </a:r>
            <a:r>
              <a:rPr lang="en-US" sz="1400" b="1" dirty="0">
                <a:latin typeface="Tw Cen MT" pitchFamily="34" charset="0"/>
              </a:rPr>
              <a:t>Product Identifier</a:t>
            </a:r>
            <a:r>
              <a:rPr lang="en-US" sz="1600" dirty="0">
                <a:latin typeface="Tw Cen MT" pitchFamily="34" charset="0"/>
              </a:rPr>
              <a:t> (chemical name) matching the product identifier on the SDS</a:t>
            </a:r>
          </a:p>
          <a:p>
            <a:pPr marL="625475" indent="-625475" algn="l">
              <a:spcBef>
                <a:spcPts val="600"/>
              </a:spcBef>
              <a:spcAft>
                <a:spcPts val="600"/>
              </a:spcAft>
              <a:defRPr/>
            </a:pPr>
            <a:r>
              <a:rPr lang="en-US" sz="1600" dirty="0">
                <a:latin typeface="Tw Cen MT" pitchFamily="34" charset="0"/>
              </a:rPr>
              <a:t>      2.  </a:t>
            </a:r>
            <a:r>
              <a:rPr lang="en-US" sz="1400" b="1" dirty="0">
                <a:latin typeface="Tw Cen MT" pitchFamily="34" charset="0"/>
              </a:rPr>
              <a:t>Suppler Information</a:t>
            </a:r>
            <a:r>
              <a:rPr lang="en-US" sz="1600" dirty="0">
                <a:latin typeface="Tw Cen MT" pitchFamily="34" charset="0"/>
              </a:rPr>
              <a:t> including name, address and phone number of         responsible party</a:t>
            </a:r>
          </a:p>
          <a:p>
            <a:pPr algn="l">
              <a:spcBef>
                <a:spcPts val="600"/>
              </a:spcBef>
              <a:spcAft>
                <a:spcPts val="600"/>
              </a:spcAft>
              <a:defRPr/>
            </a:pPr>
            <a:r>
              <a:rPr lang="en-US" sz="1600" dirty="0">
                <a:latin typeface="Tw Cen MT" pitchFamily="34" charset="0"/>
              </a:rPr>
              <a:t>      3.  </a:t>
            </a:r>
            <a:r>
              <a:rPr lang="en-US" sz="1400" b="1" dirty="0">
                <a:latin typeface="Tw Cen MT" pitchFamily="34" charset="0"/>
              </a:rPr>
              <a:t>Signal Word</a:t>
            </a:r>
            <a:r>
              <a:rPr lang="en-US" sz="1600" dirty="0">
                <a:latin typeface="Tw Cen MT" pitchFamily="34" charset="0"/>
              </a:rPr>
              <a:t>, either “Danger” or “Warning” depending upon severity</a:t>
            </a:r>
          </a:p>
          <a:p>
            <a:pPr marL="625475" indent="-625475" algn="l">
              <a:spcBef>
                <a:spcPts val="600"/>
              </a:spcBef>
              <a:spcAft>
                <a:spcPts val="600"/>
              </a:spcAft>
              <a:defRPr/>
            </a:pPr>
            <a:r>
              <a:rPr lang="en-US" sz="1600" dirty="0">
                <a:latin typeface="Tw Cen MT" pitchFamily="34" charset="0"/>
              </a:rPr>
              <a:t>      4.  </a:t>
            </a:r>
            <a:r>
              <a:rPr lang="en-US" sz="1400" b="1" dirty="0">
                <a:latin typeface="Tw Cen MT" pitchFamily="34" charset="0"/>
              </a:rPr>
              <a:t>Pictogram(s)</a:t>
            </a:r>
            <a:r>
              <a:rPr lang="en-US" sz="1600" dirty="0">
                <a:latin typeface="Tw Cen MT" pitchFamily="34" charset="0"/>
              </a:rPr>
              <a:t>, black hazard symbols on white background with red diamond borders that provide a quick visual reference of hazard information</a:t>
            </a:r>
          </a:p>
          <a:p>
            <a:pPr marL="625475" indent="-625475" algn="l">
              <a:spcBef>
                <a:spcPts val="600"/>
              </a:spcBef>
              <a:spcAft>
                <a:spcPts val="600"/>
              </a:spcAft>
              <a:defRPr/>
            </a:pPr>
            <a:r>
              <a:rPr lang="en-US" sz="1600" dirty="0">
                <a:latin typeface="Tw Cen MT" pitchFamily="34" charset="0"/>
              </a:rPr>
              <a:t>      5.  </a:t>
            </a:r>
            <a:r>
              <a:rPr lang="en-US" sz="1400" b="1" dirty="0">
                <a:latin typeface="Tw Cen MT" pitchFamily="34" charset="0"/>
              </a:rPr>
              <a:t>Hazard Statement(s)</a:t>
            </a:r>
            <a:r>
              <a:rPr lang="en-US" sz="1600" dirty="0">
                <a:latin typeface="Tw Cen MT" pitchFamily="34" charset="0"/>
              </a:rPr>
              <a:t> that describe the nature of the hazard and/or its severity</a:t>
            </a:r>
          </a:p>
          <a:p>
            <a:pPr marL="625475" indent="-625475" algn="l">
              <a:spcBef>
                <a:spcPts val="600"/>
              </a:spcBef>
              <a:spcAft>
                <a:spcPts val="600"/>
              </a:spcAft>
              <a:defRPr/>
            </a:pPr>
            <a:r>
              <a:rPr lang="en-US" sz="1600" dirty="0">
                <a:latin typeface="Tw Cen MT" pitchFamily="34" charset="0"/>
              </a:rPr>
              <a:t>      6. </a:t>
            </a:r>
            <a:r>
              <a:rPr lang="en-US" sz="1400" b="1" dirty="0">
                <a:latin typeface="Tw Cen MT" pitchFamily="34" charset="0"/>
              </a:rPr>
              <a:t>Precautionary Statement(s) </a:t>
            </a:r>
            <a:r>
              <a:rPr lang="en-US" sz="1600" dirty="0">
                <a:latin typeface="Tw Cen MT" pitchFamily="34" charset="0"/>
              </a:rPr>
              <a:t>that provide important information on the safe handling, storage and disposal of the chemical</a:t>
            </a:r>
          </a:p>
        </p:txBody>
      </p:sp>
    </p:spTree>
    <p:extLst>
      <p:ext uri="{BB962C8B-B14F-4D97-AF65-F5344CB8AC3E}">
        <p14:creationId xmlns:p14="http://schemas.microsoft.com/office/powerpoint/2010/main" val="201369146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685800" y="228600"/>
            <a:ext cx="7772400" cy="914400"/>
          </a:xfrm>
        </p:spPr>
        <p:txBody>
          <a:bodyPr/>
          <a:lstStyle/>
          <a:p>
            <a:pPr algn="ctr"/>
            <a:r>
              <a:rPr lang="en-US" sz="3600" b="1" smtClean="0">
                <a:latin typeface="Tw Cen MT" pitchFamily="34" charset="0"/>
              </a:rPr>
              <a:t>GHS</a:t>
            </a:r>
            <a:endParaRPr lang="en-US" sz="3600" smtClean="0">
              <a:latin typeface="Tw Cen MT" pitchFamily="34" charset="0"/>
            </a:endParaRPr>
          </a:p>
        </p:txBody>
      </p:sp>
      <p:pic>
        <p:nvPicPr>
          <p:cNvPr id="72707" name="Picture 3"/>
          <p:cNvPicPr>
            <a:picLocks noChangeAspect="1" noChangeArrowheads="1"/>
          </p:cNvPicPr>
          <p:nvPr/>
        </p:nvPicPr>
        <p:blipFill>
          <a:blip r:embed="rId2">
            <a:extLst>
              <a:ext uri="{28A0092B-C50C-407E-A947-70E740481C1C}">
                <a14:useLocalDpi xmlns:a14="http://schemas.microsoft.com/office/drawing/2010/main" val="0"/>
              </a:ext>
            </a:extLst>
          </a:blip>
          <a:srcRect l="20526" t="18985" r="1579" b="6660"/>
          <a:stretch>
            <a:fillRect/>
          </a:stretch>
        </p:blipFill>
        <p:spPr bwMode="auto">
          <a:xfrm>
            <a:off x="1447800" y="1828800"/>
            <a:ext cx="62293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540813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685800" y="228600"/>
            <a:ext cx="7772400" cy="914400"/>
          </a:xfrm>
        </p:spPr>
        <p:txBody>
          <a:bodyPr/>
          <a:lstStyle/>
          <a:p>
            <a:pPr algn="ctr"/>
            <a:r>
              <a:rPr lang="en-US" sz="3600" b="1" smtClean="0">
                <a:latin typeface="Tw Cen MT" pitchFamily="34" charset="0"/>
              </a:rPr>
              <a:t>GHS - Pictograms</a:t>
            </a:r>
            <a:endParaRPr lang="en-US" sz="3600" smtClean="0">
              <a:latin typeface="Tw Cen MT" pitchFamily="34" charset="0"/>
            </a:endParaRPr>
          </a:p>
        </p:txBody>
      </p:sp>
      <p:pic>
        <p:nvPicPr>
          <p:cNvPr id="73731" name="Content Placeholder 7" descr="Pictograms for GHS labeling">
            <a:hlinkClick r:id="rId2"/>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271713" y="1752600"/>
            <a:ext cx="450850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334000" y="1752600"/>
            <a:ext cx="2209800" cy="438150"/>
          </a:xfrm>
          <a:prstGeom prst="rect">
            <a:avLst/>
          </a:prstGeom>
        </p:spPr>
        <p:txBody>
          <a:bodyPr>
            <a:spAutoFit/>
          </a:bodyPr>
          <a:lstStyle/>
          <a:p>
            <a:pPr algn="l">
              <a:defRPr/>
            </a:pPr>
            <a:r>
              <a:rPr lang="en-US" sz="1100" b="1" i="1" dirty="0">
                <a:latin typeface="Tw Cen MT" pitchFamily="34" charset="0"/>
              </a:rPr>
              <a:t>Skull and Crossbones</a:t>
            </a:r>
          </a:p>
          <a:p>
            <a:pPr marL="171450" indent="-171450" algn="l">
              <a:buFont typeface="Arial" pitchFamily="34" charset="0"/>
              <a:buChar char="•"/>
              <a:defRPr/>
            </a:pPr>
            <a:r>
              <a:rPr lang="en-US" sz="1050" dirty="0">
                <a:latin typeface="Tw Cen MT" pitchFamily="34" charset="0"/>
              </a:rPr>
              <a:t>Acute Toxicity (fatal or toxic)</a:t>
            </a:r>
          </a:p>
        </p:txBody>
      </p:sp>
      <p:cxnSp>
        <p:nvCxnSpPr>
          <p:cNvPr id="7" name="Straight Arrow Connector 6"/>
          <p:cNvCxnSpPr/>
          <p:nvPr/>
        </p:nvCxnSpPr>
        <p:spPr>
          <a:xfrm>
            <a:off x="4818063" y="1960563"/>
            <a:ext cx="515937" cy="0"/>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049963" y="2527300"/>
            <a:ext cx="1905000" cy="431800"/>
          </a:xfrm>
          <a:prstGeom prst="rect">
            <a:avLst/>
          </a:prstGeom>
        </p:spPr>
        <p:txBody>
          <a:bodyPr>
            <a:spAutoFit/>
          </a:bodyPr>
          <a:lstStyle/>
          <a:p>
            <a:pPr algn="l">
              <a:defRPr/>
            </a:pPr>
            <a:r>
              <a:rPr lang="en-US" sz="1100" b="1" i="1" dirty="0">
                <a:latin typeface="Tw Cen MT" pitchFamily="34" charset="0"/>
              </a:rPr>
              <a:t>Environment</a:t>
            </a:r>
            <a:r>
              <a:rPr lang="en-US" sz="1050" dirty="0">
                <a:latin typeface="Tw Cen MT" pitchFamily="34" charset="0"/>
              </a:rPr>
              <a:t> (Non-Mandatory)</a:t>
            </a:r>
          </a:p>
          <a:p>
            <a:pPr marL="171450" indent="-171450" algn="l">
              <a:buFont typeface="Arial" pitchFamily="34" charset="0"/>
              <a:buChar char="•"/>
              <a:defRPr/>
            </a:pPr>
            <a:r>
              <a:rPr lang="en-US" sz="1050" dirty="0">
                <a:latin typeface="Tw Cen MT" pitchFamily="34" charset="0"/>
              </a:rPr>
              <a:t>Aquatic Toxicity</a:t>
            </a:r>
          </a:p>
        </p:txBody>
      </p:sp>
      <p:cxnSp>
        <p:nvCxnSpPr>
          <p:cNvPr id="11" name="Straight Arrow Connector 10"/>
          <p:cNvCxnSpPr/>
          <p:nvPr/>
        </p:nvCxnSpPr>
        <p:spPr>
          <a:xfrm>
            <a:off x="5638800" y="2743200"/>
            <a:ext cx="381000" cy="0"/>
          </a:xfrm>
          <a:prstGeom prst="straightConnector1">
            <a:avLst/>
          </a:prstGeom>
          <a:ln w="12700">
            <a:solidFill>
              <a:srgbClr val="61190B"/>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13550" y="3276600"/>
            <a:ext cx="1219200" cy="430213"/>
          </a:xfrm>
          <a:prstGeom prst="rect">
            <a:avLst/>
          </a:prstGeom>
          <a:noFill/>
        </p:spPr>
        <p:txBody>
          <a:bodyPr>
            <a:spAutoFit/>
          </a:bodyPr>
          <a:lstStyle/>
          <a:p>
            <a:pPr algn="l">
              <a:defRPr/>
            </a:pPr>
            <a:r>
              <a:rPr lang="en-US" sz="1100" b="1" i="1" dirty="0">
                <a:latin typeface="Tw Cen MT" pitchFamily="34" charset="0"/>
              </a:rPr>
              <a:t>Flame Over Circle</a:t>
            </a:r>
          </a:p>
          <a:p>
            <a:pPr marL="171450" indent="-171450" algn="l">
              <a:buFont typeface="Arial" pitchFamily="34" charset="0"/>
              <a:buChar char="•"/>
              <a:defRPr/>
            </a:pPr>
            <a:r>
              <a:rPr lang="en-US" sz="1100" dirty="0">
                <a:latin typeface="Tw Cen MT" pitchFamily="34" charset="0"/>
              </a:rPr>
              <a:t>Oxidizers</a:t>
            </a:r>
            <a:endParaRPr lang="en-US" sz="1050" dirty="0">
              <a:latin typeface="Tw Cen MT" pitchFamily="34" charset="0"/>
            </a:endParaRPr>
          </a:p>
        </p:txBody>
      </p:sp>
      <p:cxnSp>
        <p:nvCxnSpPr>
          <p:cNvPr id="15" name="Straight Arrow Connector 14"/>
          <p:cNvCxnSpPr/>
          <p:nvPr/>
        </p:nvCxnSpPr>
        <p:spPr>
          <a:xfrm>
            <a:off x="6400800" y="3492500"/>
            <a:ext cx="393700" cy="0"/>
          </a:xfrm>
          <a:prstGeom prst="straightConnector1">
            <a:avLst/>
          </a:prstGeom>
          <a:ln w="12700">
            <a:solidFill>
              <a:srgbClr val="61190B"/>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72000" y="3581400"/>
            <a:ext cx="246063" cy="0"/>
          </a:xfrm>
          <a:prstGeom prst="line">
            <a:avLst/>
          </a:prstGeom>
          <a:ln w="15875">
            <a:solidFill>
              <a:srgbClr val="61190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18063" y="3581400"/>
            <a:ext cx="1354137" cy="1295400"/>
          </a:xfrm>
          <a:prstGeom prst="line">
            <a:avLst/>
          </a:prstGeom>
          <a:ln w="15875">
            <a:solidFill>
              <a:srgbClr val="61190B"/>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172200" y="4572000"/>
            <a:ext cx="608013" cy="304800"/>
          </a:xfrm>
          <a:prstGeom prst="straightConnector1">
            <a:avLst/>
          </a:prstGeom>
          <a:ln w="15875">
            <a:solidFill>
              <a:srgbClr val="61190B"/>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824663" y="4098925"/>
            <a:ext cx="1524000" cy="746125"/>
          </a:xfrm>
          <a:prstGeom prst="rect">
            <a:avLst/>
          </a:prstGeom>
          <a:noFill/>
        </p:spPr>
        <p:txBody>
          <a:bodyPr>
            <a:spAutoFit/>
          </a:bodyPr>
          <a:lstStyle/>
          <a:p>
            <a:pPr algn="l">
              <a:defRPr/>
            </a:pPr>
            <a:r>
              <a:rPr lang="en-US" sz="1100" b="1" i="1" dirty="0">
                <a:latin typeface="Tw Cen MT" pitchFamily="34" charset="0"/>
              </a:rPr>
              <a:t>Corrosion</a:t>
            </a:r>
          </a:p>
          <a:p>
            <a:pPr marL="171450" indent="-171450" algn="l">
              <a:buFont typeface="Arial" pitchFamily="34" charset="0"/>
              <a:buChar char="•"/>
              <a:defRPr/>
            </a:pPr>
            <a:r>
              <a:rPr lang="en-US" sz="1050" dirty="0">
                <a:latin typeface="Tw Cen MT" pitchFamily="34" charset="0"/>
              </a:rPr>
              <a:t>Skin Corrosion/Burns</a:t>
            </a:r>
          </a:p>
          <a:p>
            <a:pPr marL="171450" indent="-171450" algn="l">
              <a:buFont typeface="Arial" pitchFamily="34" charset="0"/>
              <a:buChar char="•"/>
              <a:defRPr/>
            </a:pPr>
            <a:r>
              <a:rPr lang="en-US" sz="1050" dirty="0">
                <a:latin typeface="Tw Cen MT" pitchFamily="34" charset="0"/>
              </a:rPr>
              <a:t>Eye Damage</a:t>
            </a:r>
          </a:p>
          <a:p>
            <a:pPr marL="171450" indent="-171450" algn="l">
              <a:buFont typeface="Arial" pitchFamily="34" charset="0"/>
              <a:buChar char="•"/>
              <a:defRPr/>
            </a:pPr>
            <a:r>
              <a:rPr lang="en-US" sz="1050" dirty="0">
                <a:latin typeface="Tw Cen MT" pitchFamily="34" charset="0"/>
              </a:rPr>
              <a:t>Corrosive to Metals</a:t>
            </a:r>
          </a:p>
        </p:txBody>
      </p:sp>
      <p:sp>
        <p:nvSpPr>
          <p:cNvPr id="25" name="TextBox 24"/>
          <p:cNvSpPr txBox="1"/>
          <p:nvPr/>
        </p:nvSpPr>
        <p:spPr>
          <a:xfrm>
            <a:off x="6049963" y="5037138"/>
            <a:ext cx="1600200" cy="1223962"/>
          </a:xfrm>
          <a:prstGeom prst="rect">
            <a:avLst/>
          </a:prstGeom>
          <a:noFill/>
        </p:spPr>
        <p:txBody>
          <a:bodyPr>
            <a:spAutoFit/>
          </a:bodyPr>
          <a:lstStyle/>
          <a:p>
            <a:pPr algn="l">
              <a:defRPr/>
            </a:pPr>
            <a:r>
              <a:rPr lang="en-US" sz="1100" b="1" i="1" dirty="0">
                <a:latin typeface="Tw Cen MT" pitchFamily="34" charset="0"/>
              </a:rPr>
              <a:t>Health Hazard</a:t>
            </a:r>
          </a:p>
          <a:p>
            <a:pPr marL="171450" indent="-171450" algn="l">
              <a:buFont typeface="Arial" pitchFamily="34" charset="0"/>
              <a:buChar char="•"/>
              <a:defRPr/>
            </a:pPr>
            <a:r>
              <a:rPr lang="en-US" sz="1050" dirty="0">
                <a:latin typeface="Tw Cen MT" pitchFamily="34" charset="0"/>
              </a:rPr>
              <a:t>Carcinogen</a:t>
            </a:r>
          </a:p>
          <a:p>
            <a:pPr marL="171450" indent="-171450" algn="l">
              <a:buFont typeface="Arial" pitchFamily="34" charset="0"/>
              <a:buChar char="•"/>
              <a:defRPr/>
            </a:pPr>
            <a:r>
              <a:rPr lang="en-US" sz="1050" dirty="0">
                <a:latin typeface="Tw Cen MT" pitchFamily="34" charset="0"/>
              </a:rPr>
              <a:t>Mutagen</a:t>
            </a:r>
          </a:p>
          <a:p>
            <a:pPr marL="171450" indent="-171450" algn="l">
              <a:buFont typeface="Arial" pitchFamily="34" charset="0"/>
              <a:buChar char="•"/>
              <a:defRPr/>
            </a:pPr>
            <a:r>
              <a:rPr lang="en-US" sz="1050" dirty="0">
                <a:latin typeface="Tw Cen MT" pitchFamily="34" charset="0"/>
              </a:rPr>
              <a:t>Reproductive Toxicity</a:t>
            </a:r>
          </a:p>
          <a:p>
            <a:pPr marL="171450" indent="-171450" algn="l">
              <a:buFont typeface="Arial" pitchFamily="34" charset="0"/>
              <a:buChar char="•"/>
              <a:defRPr/>
            </a:pPr>
            <a:r>
              <a:rPr lang="en-US" sz="1050" dirty="0">
                <a:latin typeface="Tw Cen MT" pitchFamily="34" charset="0"/>
              </a:rPr>
              <a:t>Respiratory Sensitizer</a:t>
            </a:r>
          </a:p>
          <a:p>
            <a:pPr marL="171450" indent="-171450" algn="l">
              <a:buFont typeface="Arial" pitchFamily="34" charset="0"/>
              <a:buChar char="•"/>
              <a:defRPr/>
            </a:pPr>
            <a:r>
              <a:rPr lang="en-US" sz="1050" dirty="0">
                <a:latin typeface="Tw Cen MT" pitchFamily="34" charset="0"/>
              </a:rPr>
              <a:t>Target Organ Toxicity</a:t>
            </a:r>
          </a:p>
          <a:p>
            <a:pPr marL="171450" indent="-171450" algn="l">
              <a:buFont typeface="Arial" pitchFamily="34" charset="0"/>
              <a:buChar char="•"/>
              <a:defRPr/>
            </a:pPr>
            <a:r>
              <a:rPr lang="en-US" sz="1050" dirty="0">
                <a:latin typeface="Tw Cen MT" pitchFamily="34" charset="0"/>
              </a:rPr>
              <a:t>Aspiration Toxicity</a:t>
            </a:r>
          </a:p>
        </p:txBody>
      </p:sp>
      <p:cxnSp>
        <p:nvCxnSpPr>
          <p:cNvPr id="27" name="Straight Arrow Connector 26"/>
          <p:cNvCxnSpPr/>
          <p:nvPr/>
        </p:nvCxnSpPr>
        <p:spPr>
          <a:xfrm>
            <a:off x="5638800" y="5181600"/>
            <a:ext cx="411163" cy="0"/>
          </a:xfrm>
          <a:prstGeom prst="straightConnector1">
            <a:avLst/>
          </a:prstGeom>
          <a:ln w="12700">
            <a:solidFill>
              <a:srgbClr val="61190B"/>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513013" y="5359400"/>
            <a:ext cx="1524000" cy="1222375"/>
          </a:xfrm>
          <a:prstGeom prst="rect">
            <a:avLst/>
          </a:prstGeom>
          <a:noFill/>
        </p:spPr>
        <p:txBody>
          <a:bodyPr>
            <a:spAutoFit/>
          </a:bodyPr>
          <a:lstStyle/>
          <a:p>
            <a:pPr algn="l">
              <a:defRPr/>
            </a:pPr>
            <a:r>
              <a:rPr lang="en-US" sz="1100" b="1" i="1" dirty="0">
                <a:latin typeface="Tw Cen MT" pitchFamily="34" charset="0"/>
              </a:rPr>
              <a:t>Flame</a:t>
            </a:r>
          </a:p>
          <a:p>
            <a:pPr marL="171450" indent="-171450" algn="l">
              <a:buFont typeface="Arial" pitchFamily="34" charset="0"/>
              <a:buChar char="•"/>
              <a:defRPr/>
            </a:pPr>
            <a:r>
              <a:rPr lang="en-US" sz="1050" dirty="0">
                <a:latin typeface="Tw Cen MT" pitchFamily="34" charset="0"/>
              </a:rPr>
              <a:t>Flammables</a:t>
            </a:r>
          </a:p>
          <a:p>
            <a:pPr marL="171450" indent="-171450" algn="l">
              <a:buFont typeface="Arial" pitchFamily="34" charset="0"/>
              <a:buChar char="•"/>
              <a:defRPr/>
            </a:pPr>
            <a:r>
              <a:rPr lang="en-US" sz="1050" dirty="0">
                <a:latin typeface="Tw Cen MT" pitchFamily="34" charset="0"/>
              </a:rPr>
              <a:t>Pyrophorics</a:t>
            </a:r>
          </a:p>
          <a:p>
            <a:pPr marL="171450" indent="-171450" algn="l">
              <a:buFont typeface="Arial" pitchFamily="34" charset="0"/>
              <a:buChar char="•"/>
              <a:defRPr/>
            </a:pPr>
            <a:r>
              <a:rPr lang="en-US" sz="1050" dirty="0">
                <a:latin typeface="Tw Cen MT" pitchFamily="34" charset="0"/>
              </a:rPr>
              <a:t>Self-Heating</a:t>
            </a:r>
          </a:p>
          <a:p>
            <a:pPr marL="171450" indent="-171450" algn="l">
              <a:buFont typeface="Arial" pitchFamily="34" charset="0"/>
              <a:buChar char="•"/>
              <a:defRPr/>
            </a:pPr>
            <a:r>
              <a:rPr lang="en-US" sz="1050" dirty="0">
                <a:latin typeface="Tw Cen MT" pitchFamily="34" charset="0"/>
              </a:rPr>
              <a:t>Emits Flammable Gas</a:t>
            </a:r>
          </a:p>
          <a:p>
            <a:pPr marL="171450" indent="-171450" algn="l">
              <a:buFont typeface="Arial" pitchFamily="34" charset="0"/>
              <a:buChar char="•"/>
              <a:defRPr/>
            </a:pPr>
            <a:r>
              <a:rPr lang="en-US" sz="1050" dirty="0">
                <a:latin typeface="Tw Cen MT" pitchFamily="34" charset="0"/>
              </a:rPr>
              <a:t>Self Reactives</a:t>
            </a:r>
          </a:p>
          <a:p>
            <a:pPr marL="171450" indent="-171450" algn="l">
              <a:buFont typeface="Arial" pitchFamily="34" charset="0"/>
              <a:buChar char="•"/>
              <a:defRPr/>
            </a:pPr>
            <a:r>
              <a:rPr lang="en-US" sz="1050" dirty="0">
                <a:latin typeface="Tw Cen MT" pitchFamily="34" charset="0"/>
              </a:rPr>
              <a:t>Organic Peroxides</a:t>
            </a:r>
          </a:p>
        </p:txBody>
      </p:sp>
      <p:cxnSp>
        <p:nvCxnSpPr>
          <p:cNvPr id="30" name="Straight Arrow Connector 29"/>
          <p:cNvCxnSpPr/>
          <p:nvPr/>
        </p:nvCxnSpPr>
        <p:spPr>
          <a:xfrm flipH="1">
            <a:off x="3657600" y="5791200"/>
            <a:ext cx="379413" cy="0"/>
          </a:xfrm>
          <a:prstGeom prst="straightConnector1">
            <a:avLst/>
          </a:prstGeom>
          <a:ln w="12700">
            <a:solidFill>
              <a:srgbClr val="61190B"/>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57200" y="4032250"/>
            <a:ext cx="1981200" cy="1384300"/>
          </a:xfrm>
          <a:prstGeom prst="rect">
            <a:avLst/>
          </a:prstGeom>
          <a:noFill/>
        </p:spPr>
        <p:txBody>
          <a:bodyPr>
            <a:spAutoFit/>
          </a:bodyPr>
          <a:lstStyle/>
          <a:p>
            <a:pPr algn="l">
              <a:defRPr/>
            </a:pPr>
            <a:r>
              <a:rPr lang="en-US" sz="1100" b="1" i="1" dirty="0">
                <a:latin typeface="Tw Cen MT" pitchFamily="34" charset="0"/>
              </a:rPr>
              <a:t>Exclamation Mark</a:t>
            </a:r>
          </a:p>
          <a:p>
            <a:pPr marL="171450" indent="-171450" algn="l">
              <a:buFont typeface="Arial" pitchFamily="34" charset="0"/>
              <a:buChar char="•"/>
              <a:defRPr/>
            </a:pPr>
            <a:r>
              <a:rPr lang="en-US" sz="1050" dirty="0">
                <a:latin typeface="Tw Cen MT" pitchFamily="34" charset="0"/>
              </a:rPr>
              <a:t>Irritant (skin and eye)</a:t>
            </a:r>
          </a:p>
          <a:p>
            <a:pPr marL="171450" indent="-171450" algn="l">
              <a:buFont typeface="Arial" pitchFamily="34" charset="0"/>
              <a:buChar char="•"/>
              <a:defRPr/>
            </a:pPr>
            <a:r>
              <a:rPr lang="en-US" sz="1050" dirty="0">
                <a:latin typeface="Tw Cen MT" pitchFamily="34" charset="0"/>
              </a:rPr>
              <a:t>Skin Sensitizer</a:t>
            </a:r>
          </a:p>
          <a:p>
            <a:pPr marL="171450" indent="-171450" algn="l">
              <a:buFont typeface="Arial" pitchFamily="34" charset="0"/>
              <a:buChar char="•"/>
              <a:defRPr/>
            </a:pPr>
            <a:r>
              <a:rPr lang="en-US" sz="1050" dirty="0">
                <a:latin typeface="Tw Cen MT" pitchFamily="34" charset="0"/>
              </a:rPr>
              <a:t>Acute Toxicity</a:t>
            </a:r>
          </a:p>
          <a:p>
            <a:pPr marL="171450" indent="-171450" algn="l">
              <a:buFont typeface="Arial" pitchFamily="34" charset="0"/>
              <a:buChar char="•"/>
              <a:defRPr/>
            </a:pPr>
            <a:r>
              <a:rPr lang="en-US" sz="1050" dirty="0">
                <a:latin typeface="Tw Cen MT" pitchFamily="34" charset="0"/>
              </a:rPr>
              <a:t>Narcotic Effects</a:t>
            </a:r>
          </a:p>
          <a:p>
            <a:pPr marL="171450" indent="-171450" algn="l">
              <a:buFont typeface="Arial" pitchFamily="34" charset="0"/>
              <a:buChar char="•"/>
              <a:defRPr/>
            </a:pPr>
            <a:r>
              <a:rPr lang="en-US" sz="1050" dirty="0">
                <a:latin typeface="Tw Cen MT" pitchFamily="34" charset="0"/>
              </a:rPr>
              <a:t>Respiratory Tract Irritant</a:t>
            </a:r>
          </a:p>
          <a:p>
            <a:pPr marL="171450" indent="-171450" algn="l">
              <a:buFont typeface="Arial" pitchFamily="34" charset="0"/>
              <a:buChar char="•"/>
              <a:defRPr/>
            </a:pPr>
            <a:r>
              <a:rPr lang="en-US" sz="1050" dirty="0">
                <a:latin typeface="Tw Cen MT" pitchFamily="34" charset="0"/>
              </a:rPr>
              <a:t>Hazardous to Ozone Layer (Non-Mandatory)</a:t>
            </a:r>
          </a:p>
        </p:txBody>
      </p:sp>
      <p:cxnSp>
        <p:nvCxnSpPr>
          <p:cNvPr id="33" name="Elbow Connector 32"/>
          <p:cNvCxnSpPr/>
          <p:nvPr/>
        </p:nvCxnSpPr>
        <p:spPr>
          <a:xfrm rot="10800000">
            <a:off x="2057400" y="4648200"/>
            <a:ext cx="1217613" cy="388938"/>
          </a:xfrm>
          <a:prstGeom prst="bentConnector3">
            <a:avLst/>
          </a:prstGeom>
          <a:ln w="12700">
            <a:solidFill>
              <a:srgbClr val="61190B"/>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904875" y="2586038"/>
            <a:ext cx="1524000" cy="746125"/>
          </a:xfrm>
          <a:prstGeom prst="rect">
            <a:avLst/>
          </a:prstGeom>
          <a:noFill/>
        </p:spPr>
        <p:txBody>
          <a:bodyPr>
            <a:spAutoFit/>
          </a:bodyPr>
          <a:lstStyle/>
          <a:p>
            <a:pPr algn="l">
              <a:defRPr/>
            </a:pPr>
            <a:r>
              <a:rPr lang="en-US" sz="1100" b="1" i="1" dirty="0">
                <a:latin typeface="Tw Cen MT" pitchFamily="34" charset="0"/>
              </a:rPr>
              <a:t>Exploding Bomb</a:t>
            </a:r>
          </a:p>
          <a:p>
            <a:pPr marL="171450" indent="-171450" algn="l">
              <a:buFont typeface="Arial" pitchFamily="34" charset="0"/>
              <a:buChar char="•"/>
              <a:defRPr/>
            </a:pPr>
            <a:r>
              <a:rPr lang="en-US" sz="1050" dirty="0">
                <a:latin typeface="Tw Cen MT" pitchFamily="34" charset="0"/>
              </a:rPr>
              <a:t>Explosives</a:t>
            </a:r>
          </a:p>
          <a:p>
            <a:pPr marL="171450" indent="-171450" algn="l">
              <a:buFont typeface="Arial" pitchFamily="34" charset="0"/>
              <a:buChar char="•"/>
              <a:defRPr/>
            </a:pPr>
            <a:r>
              <a:rPr lang="en-US" sz="1050" dirty="0">
                <a:latin typeface="Tw Cen MT" pitchFamily="34" charset="0"/>
              </a:rPr>
              <a:t>Self Reactives</a:t>
            </a:r>
          </a:p>
          <a:p>
            <a:pPr marL="171450" indent="-171450" algn="l">
              <a:buFont typeface="Arial" pitchFamily="34" charset="0"/>
              <a:buChar char="•"/>
              <a:defRPr/>
            </a:pPr>
            <a:r>
              <a:rPr lang="en-US" sz="1050" dirty="0">
                <a:latin typeface="Tw Cen MT" pitchFamily="34" charset="0"/>
              </a:rPr>
              <a:t>Organic Peroxides</a:t>
            </a:r>
          </a:p>
        </p:txBody>
      </p:sp>
      <p:cxnSp>
        <p:nvCxnSpPr>
          <p:cNvPr id="36" name="Straight Arrow Connector 35"/>
          <p:cNvCxnSpPr/>
          <p:nvPr/>
        </p:nvCxnSpPr>
        <p:spPr>
          <a:xfrm flipH="1" flipV="1">
            <a:off x="2133600" y="3302000"/>
            <a:ext cx="411163" cy="419100"/>
          </a:xfrm>
          <a:prstGeom prst="straightConnector1">
            <a:avLst/>
          </a:prstGeom>
          <a:ln w="12700">
            <a:solidFill>
              <a:srgbClr val="61190B"/>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017713" y="2105025"/>
            <a:ext cx="1524000" cy="422275"/>
          </a:xfrm>
          <a:prstGeom prst="rect">
            <a:avLst/>
          </a:prstGeom>
          <a:noFill/>
        </p:spPr>
        <p:txBody>
          <a:bodyPr>
            <a:spAutoFit/>
          </a:bodyPr>
          <a:lstStyle/>
          <a:p>
            <a:pPr algn="l">
              <a:defRPr/>
            </a:pPr>
            <a:r>
              <a:rPr lang="en-US" sz="1100" b="1" i="1" dirty="0">
                <a:latin typeface="Tw Cen MT" pitchFamily="34" charset="0"/>
              </a:rPr>
              <a:t>Gas Cylinder</a:t>
            </a:r>
          </a:p>
          <a:p>
            <a:pPr marL="171450" indent="-171450" algn="l">
              <a:buFont typeface="Arial" pitchFamily="34" charset="0"/>
              <a:buChar char="•"/>
              <a:defRPr/>
            </a:pPr>
            <a:r>
              <a:rPr lang="en-US" sz="1050" dirty="0">
                <a:latin typeface="Tw Cen MT" pitchFamily="34" charset="0"/>
              </a:rPr>
              <a:t>Gases Under Pressure</a:t>
            </a:r>
          </a:p>
        </p:txBody>
      </p:sp>
      <p:cxnSp>
        <p:nvCxnSpPr>
          <p:cNvPr id="40" name="Straight Arrow Connector 39"/>
          <p:cNvCxnSpPr/>
          <p:nvPr/>
        </p:nvCxnSpPr>
        <p:spPr>
          <a:xfrm flipH="1" flipV="1">
            <a:off x="2971800" y="2527300"/>
            <a:ext cx="381000" cy="368300"/>
          </a:xfrm>
          <a:prstGeom prst="straightConnector1">
            <a:avLst/>
          </a:prstGeom>
          <a:ln w="12700">
            <a:solidFill>
              <a:srgbClr val="61190B"/>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12825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685800" y="228600"/>
            <a:ext cx="7772400" cy="914400"/>
          </a:xfrm>
        </p:spPr>
        <p:txBody>
          <a:bodyPr/>
          <a:lstStyle/>
          <a:p>
            <a:pPr algn="ctr"/>
            <a:r>
              <a:rPr lang="en-US" sz="3600" b="1" smtClean="0">
                <a:latin typeface="Tw Cen MT" pitchFamily="34" charset="0"/>
              </a:rPr>
              <a:t>GHS – Workplace (Secondary) Labels</a:t>
            </a:r>
            <a:endParaRPr lang="en-US" sz="3600" smtClean="0">
              <a:latin typeface="Tw Cen MT" pitchFamily="34" charset="0"/>
            </a:endParaRPr>
          </a:p>
        </p:txBody>
      </p:sp>
      <p:pic>
        <p:nvPicPr>
          <p:cNvPr id="74755" name="Picture 5"/>
          <p:cNvPicPr>
            <a:picLocks noChangeAspect="1" noChangeArrowheads="1"/>
          </p:cNvPicPr>
          <p:nvPr/>
        </p:nvPicPr>
        <p:blipFill>
          <a:blip r:embed="rId2">
            <a:extLst>
              <a:ext uri="{28A0092B-C50C-407E-A947-70E740481C1C}">
                <a14:useLocalDpi xmlns:a14="http://schemas.microsoft.com/office/drawing/2010/main" val="0"/>
              </a:ext>
            </a:extLst>
          </a:blip>
          <a:srcRect l="38544" t="32135" r="20325" b="20605"/>
          <a:stretch>
            <a:fillRect/>
          </a:stretch>
        </p:blipFill>
        <p:spPr bwMode="auto">
          <a:xfrm>
            <a:off x="4191000" y="1828800"/>
            <a:ext cx="441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TextBox 6"/>
          <p:cNvSpPr txBox="1">
            <a:spLocks noChangeArrowheads="1"/>
          </p:cNvSpPr>
          <p:nvPr/>
        </p:nvSpPr>
        <p:spPr bwMode="auto">
          <a:xfrm>
            <a:off x="461963" y="1828800"/>
            <a:ext cx="35052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buFont typeface="Wingdings" pitchFamily="2" charset="2"/>
              <a:buChar char="§"/>
            </a:pPr>
            <a:r>
              <a:rPr lang="en-US" sz="1600" dirty="0">
                <a:latin typeface="Tw Cen MT" pitchFamily="34" charset="0"/>
              </a:rPr>
              <a:t>Secondary containers </a:t>
            </a:r>
            <a:r>
              <a:rPr lang="en-US" sz="1600" i="1" dirty="0">
                <a:latin typeface="Tw Cen MT" pitchFamily="34" charset="0"/>
              </a:rPr>
              <a:t>MUST</a:t>
            </a:r>
            <a:r>
              <a:rPr lang="en-US" sz="1600" dirty="0">
                <a:latin typeface="Tw Cen MT" pitchFamily="34" charset="0"/>
              </a:rPr>
              <a:t> have labels (chemical name) </a:t>
            </a:r>
            <a:r>
              <a:rPr lang="en-US" sz="1600" b="1" i="1" u="sng" dirty="0">
                <a:latin typeface="Tw Cen MT" pitchFamily="34" charset="0"/>
              </a:rPr>
              <a:t>and</a:t>
            </a:r>
            <a:r>
              <a:rPr lang="en-US" sz="1600" dirty="0">
                <a:latin typeface="Tw Cen MT" pitchFamily="34" charset="0"/>
              </a:rPr>
              <a:t> a hazard label identifying its hazard.  Use one of the nine pictograms on the right; alternately, a National Fire Protection Association (NFPA) diamond or Hazardous Material Identification System (HMIS) sticker may still be used for this.</a:t>
            </a:r>
          </a:p>
          <a:p>
            <a:pPr algn="l" eaLnBrk="1" hangingPunct="1">
              <a:buFont typeface="Wingdings" pitchFamily="2" charset="2"/>
              <a:buChar char="§"/>
            </a:pPr>
            <a:endParaRPr lang="en-US" sz="1600" dirty="0">
              <a:latin typeface="Tw Cen MT" pitchFamily="34" charset="0"/>
            </a:endParaRPr>
          </a:p>
          <a:p>
            <a:pPr algn="l" eaLnBrk="1" hangingPunct="1">
              <a:buFont typeface="Wingdings" pitchFamily="2" charset="2"/>
              <a:buChar char="§"/>
            </a:pPr>
            <a:r>
              <a:rPr lang="en-US" sz="1600" dirty="0">
                <a:latin typeface="Tw Cen MT" pitchFamily="34" charset="0"/>
              </a:rPr>
              <a:t>OSHA (DNR, EPA) may fine without these two pieces of information.</a:t>
            </a:r>
          </a:p>
          <a:p>
            <a:pPr algn="l" eaLnBrk="1" hangingPunct="1">
              <a:buFont typeface="Wingdings" pitchFamily="2" charset="2"/>
              <a:buChar char="§"/>
            </a:pPr>
            <a:endParaRPr lang="en-US" sz="1600" dirty="0">
              <a:latin typeface="Tw Cen MT" pitchFamily="34" charset="0"/>
            </a:endParaRPr>
          </a:p>
          <a:p>
            <a:pPr algn="l" eaLnBrk="1" hangingPunct="1">
              <a:buFont typeface="Wingdings" pitchFamily="2" charset="2"/>
              <a:buChar char="§"/>
            </a:pPr>
            <a:r>
              <a:rPr lang="en-US" sz="1600" dirty="0">
                <a:latin typeface="Tw Cen MT" pitchFamily="34" charset="0"/>
              </a:rPr>
              <a:t>OSHA dictates that </a:t>
            </a:r>
            <a:r>
              <a:rPr lang="en-US" sz="1600" i="1" dirty="0">
                <a:latin typeface="Tw Cen MT" pitchFamily="34" charset="0"/>
              </a:rPr>
              <a:t>SDSs will use the sanctioned pictograms</a:t>
            </a:r>
            <a:r>
              <a:rPr lang="en-US" sz="1600" dirty="0">
                <a:latin typeface="Tw Cen MT" pitchFamily="34" charset="0"/>
              </a:rPr>
              <a:t> to communicate the chemical’s hazard.</a:t>
            </a:r>
          </a:p>
        </p:txBody>
      </p:sp>
    </p:spTree>
    <p:extLst>
      <p:ext uri="{BB962C8B-B14F-4D97-AF65-F5344CB8AC3E}">
        <p14:creationId xmlns:p14="http://schemas.microsoft.com/office/powerpoint/2010/main" val="252833662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685800" y="228600"/>
            <a:ext cx="7772400" cy="914400"/>
          </a:xfrm>
        </p:spPr>
        <p:txBody>
          <a:bodyPr/>
          <a:lstStyle/>
          <a:p>
            <a:pPr algn="ctr"/>
            <a:r>
              <a:rPr lang="en-US" sz="3600" b="1" smtClean="0">
                <a:latin typeface="Tw Cen MT" pitchFamily="34" charset="0"/>
              </a:rPr>
              <a:t>GHS – Labels, confusing anomaly?</a:t>
            </a:r>
            <a:endParaRPr lang="en-US" sz="3600" smtClean="0">
              <a:latin typeface="Tw Cen MT" pitchFamily="34" charset="0"/>
            </a:endParaRPr>
          </a:p>
        </p:txBody>
      </p:sp>
      <p:sp>
        <p:nvSpPr>
          <p:cNvPr id="75779" name="Content Placeholder 2"/>
          <p:cNvSpPr txBox="1">
            <a:spLocks/>
          </p:cNvSpPr>
          <p:nvPr/>
        </p:nvSpPr>
        <p:spPr bwMode="auto">
          <a:xfrm>
            <a:off x="762000" y="1828800"/>
            <a:ext cx="7467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nSpc>
                <a:spcPct val="150000"/>
              </a:lnSpc>
              <a:spcBef>
                <a:spcPts val="700"/>
              </a:spcBef>
              <a:buClr>
                <a:schemeClr val="accent2"/>
              </a:buClr>
              <a:buSzPct val="60000"/>
              <a:buFont typeface="Wingdings" pitchFamily="2" charset="2"/>
              <a:buNone/>
            </a:pPr>
            <a:r>
              <a:rPr lang="en-US" sz="1100" dirty="0" smtClean="0">
                <a:solidFill>
                  <a:srgbClr val="0066FF"/>
                </a:solidFill>
                <a:latin typeface="Tw Cen MT" pitchFamily="34" charset="0"/>
              </a:rPr>
              <a:t>              (</a:t>
            </a:r>
            <a:r>
              <a:rPr lang="en-US" sz="1100" dirty="0">
                <a:solidFill>
                  <a:srgbClr val="0066FF"/>
                </a:solidFill>
                <a:latin typeface="Tw Cen MT" pitchFamily="34" charset="0"/>
              </a:rPr>
              <a:t>From </a:t>
            </a:r>
            <a:r>
              <a:rPr lang="en-US" sz="1100" dirty="0" err="1">
                <a:solidFill>
                  <a:srgbClr val="0066FF"/>
                </a:solidFill>
                <a:latin typeface="Tw Cen MT" pitchFamily="34" charset="0"/>
              </a:rPr>
              <a:t>MSDSonline</a:t>
            </a:r>
            <a:r>
              <a:rPr lang="en-US" sz="1100" dirty="0">
                <a:solidFill>
                  <a:srgbClr val="0066FF"/>
                </a:solidFill>
                <a:latin typeface="Tw Cen MT" pitchFamily="34" charset="0"/>
              </a:rPr>
              <a:t> article titled “NFPA, HMIS and OSHA’s GHS Aligned Hazard Communication Standard”)</a:t>
            </a:r>
          </a:p>
          <a:p>
            <a:pPr algn="l">
              <a:lnSpc>
                <a:spcPct val="150000"/>
              </a:lnSpc>
              <a:spcBef>
                <a:spcPts val="700"/>
              </a:spcBef>
              <a:buClr>
                <a:schemeClr val="accent2"/>
              </a:buClr>
              <a:buSzPct val="60000"/>
              <a:buFont typeface="Wingdings" pitchFamily="2" charset="2"/>
              <a:buNone/>
            </a:pPr>
            <a:endParaRPr lang="en-US" sz="800" dirty="0">
              <a:solidFill>
                <a:srgbClr val="61190B"/>
              </a:solidFill>
              <a:latin typeface="Tw Cen MT" pitchFamily="34" charset="0"/>
            </a:endParaRPr>
          </a:p>
          <a:p>
            <a:pPr algn="l">
              <a:lnSpc>
                <a:spcPct val="150000"/>
              </a:lnSpc>
              <a:spcBef>
                <a:spcPts val="700"/>
              </a:spcBef>
              <a:buClr>
                <a:schemeClr val="accent2"/>
              </a:buClr>
              <a:buSzPct val="60000"/>
              <a:buFont typeface="Wingdings" pitchFamily="2" charset="2"/>
              <a:buNone/>
            </a:pPr>
            <a:r>
              <a:rPr lang="en-US" sz="1600" dirty="0">
                <a:latin typeface="Tw Cen MT" pitchFamily="34" charset="0"/>
              </a:rPr>
              <a:t>“An important difference between NFPA/HMIS systems and GHS/</a:t>
            </a:r>
            <a:r>
              <a:rPr lang="en-US" sz="1600" dirty="0" err="1">
                <a:latin typeface="Tw Cen MT" pitchFamily="34" charset="0"/>
              </a:rPr>
              <a:t>HazCom</a:t>
            </a:r>
            <a:r>
              <a:rPr lang="en-US" sz="1600" dirty="0">
                <a:latin typeface="Tw Cen MT" pitchFamily="34" charset="0"/>
              </a:rPr>
              <a:t> 2012 is the way they use numbers. The numbers in the GHS system, as adopted by OSHA, do not show up on the label, instead they are used to determine what goes on the label. The numbers do appear on GHS formatted safety data sheets, in Section 2, but OSHA believes the use of numbers there will be less confusing since there is much more contextual information available to help the reader understand the hazard information. In the NFPA and HMIS systems, the numbers themselves appear on the label and are used to communicate information about the hazard.” </a:t>
            </a:r>
          </a:p>
        </p:txBody>
      </p:sp>
    </p:spTree>
    <p:extLst>
      <p:ext uri="{BB962C8B-B14F-4D97-AF65-F5344CB8AC3E}">
        <p14:creationId xmlns:p14="http://schemas.microsoft.com/office/powerpoint/2010/main" val="242080930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685800" y="228600"/>
            <a:ext cx="7772400" cy="914400"/>
          </a:xfrm>
        </p:spPr>
        <p:txBody>
          <a:bodyPr/>
          <a:lstStyle/>
          <a:p>
            <a:pPr algn="ctr"/>
            <a:r>
              <a:rPr lang="en-US" sz="3600" b="1" dirty="0" smtClean="0">
                <a:latin typeface="Tw Cen MT" pitchFamily="34" charset="0"/>
              </a:rPr>
              <a:t>GHS – Labels, confusing anomaly?</a:t>
            </a:r>
            <a:endParaRPr lang="en-US" sz="3600" dirty="0" smtClean="0">
              <a:latin typeface="Tw Cen MT" pitchFamily="34" charset="0"/>
            </a:endParaRPr>
          </a:p>
        </p:txBody>
      </p:sp>
      <p:pic>
        <p:nvPicPr>
          <p:cNvPr id="76803" name="Content Placeholder 3"/>
          <p:cNvPicPr>
            <a:picLocks/>
          </p:cNvPicPr>
          <p:nvPr/>
        </p:nvPicPr>
        <p:blipFill>
          <a:blip r:embed="rId2">
            <a:extLst>
              <a:ext uri="{28A0092B-C50C-407E-A947-70E740481C1C}">
                <a14:useLocalDpi xmlns:a14="http://schemas.microsoft.com/office/drawing/2010/main" val="0"/>
              </a:ext>
            </a:extLst>
          </a:blip>
          <a:srcRect l="4327" r="21785"/>
          <a:stretch>
            <a:fillRect/>
          </a:stretch>
        </p:blipFill>
        <p:spPr bwMode="auto">
          <a:xfrm>
            <a:off x="4419600" y="1674813"/>
            <a:ext cx="42830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TextBox 5"/>
          <p:cNvSpPr txBox="1">
            <a:spLocks noChangeArrowheads="1"/>
          </p:cNvSpPr>
          <p:nvPr/>
        </p:nvSpPr>
        <p:spPr bwMode="auto">
          <a:xfrm>
            <a:off x="509588" y="1735138"/>
            <a:ext cx="3352800"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en-US" sz="1200" b="1" dirty="0">
                <a:solidFill>
                  <a:srgbClr val="0066FF"/>
                </a:solidFill>
                <a:latin typeface="Tw Cen MT" pitchFamily="34" charset="0"/>
              </a:rPr>
              <a:t>Part of section 2 from Sigma-Aldrich’s SDS        for </a:t>
            </a:r>
            <a:r>
              <a:rPr lang="en-US" sz="1200" b="1" i="1" dirty="0">
                <a:solidFill>
                  <a:srgbClr val="0066FF"/>
                </a:solidFill>
                <a:latin typeface="Tw Cen MT" pitchFamily="34" charset="0"/>
              </a:rPr>
              <a:t>Hydrofluoric Acid</a:t>
            </a:r>
          </a:p>
          <a:p>
            <a:pPr algn="l" eaLnBrk="1" hangingPunct="1"/>
            <a:endParaRPr lang="en-US" sz="1800" dirty="0">
              <a:solidFill>
                <a:srgbClr val="61190B"/>
              </a:solidFill>
              <a:latin typeface="Tw Cen MT" pitchFamily="34" charset="0"/>
            </a:endParaRPr>
          </a:p>
          <a:p>
            <a:pPr algn="l" eaLnBrk="1" hangingPunct="1"/>
            <a:r>
              <a:rPr lang="en-US" sz="1800" dirty="0">
                <a:latin typeface="Tw Cen MT" pitchFamily="34" charset="0"/>
              </a:rPr>
              <a:t>Note the difference between GHS Classification and HMIS and NFPA</a:t>
            </a:r>
          </a:p>
          <a:p>
            <a:pPr algn="l" eaLnBrk="1" hangingPunct="1"/>
            <a:endParaRPr lang="en-US" sz="1000" dirty="0">
              <a:latin typeface="Tw Cen MT" pitchFamily="34" charset="0"/>
            </a:endParaRPr>
          </a:p>
          <a:p>
            <a:pPr algn="l" eaLnBrk="1" hangingPunct="1"/>
            <a:r>
              <a:rPr lang="en-US" sz="1800" dirty="0">
                <a:latin typeface="Tw Cen MT" pitchFamily="34" charset="0"/>
              </a:rPr>
              <a:t>GHS:  the lower the categorization number, the greater the severity of the hazard.   No numbers on the labels.</a:t>
            </a:r>
          </a:p>
          <a:p>
            <a:pPr algn="l" eaLnBrk="1" hangingPunct="1"/>
            <a:endParaRPr lang="en-US" sz="1000" dirty="0">
              <a:latin typeface="Tw Cen MT" pitchFamily="34" charset="0"/>
            </a:endParaRPr>
          </a:p>
          <a:p>
            <a:pPr algn="l" eaLnBrk="1" hangingPunct="1"/>
            <a:r>
              <a:rPr lang="en-US" sz="1800" dirty="0">
                <a:latin typeface="Tw Cen MT" pitchFamily="34" charset="0"/>
              </a:rPr>
              <a:t>NFPA and HMIS:  the higher the number, the greater the severity.  Number are on the labels.</a:t>
            </a:r>
          </a:p>
          <a:p>
            <a:pPr algn="l" eaLnBrk="1" hangingPunct="1"/>
            <a:endParaRPr lang="en-US" dirty="0">
              <a:solidFill>
                <a:srgbClr val="61190B"/>
              </a:solidFill>
              <a:latin typeface="Tw Cen MT" pitchFamily="34" charset="0"/>
            </a:endParaRPr>
          </a:p>
          <a:p>
            <a:pPr eaLnBrk="1" hangingPunct="1"/>
            <a:endParaRPr lang="en-US" dirty="0"/>
          </a:p>
          <a:p>
            <a:pPr eaLnBrk="1" hangingPunct="1"/>
            <a:endParaRPr lang="en-US" dirty="0"/>
          </a:p>
        </p:txBody>
      </p:sp>
      <p:sp>
        <p:nvSpPr>
          <p:cNvPr id="7" name="TextBox 6"/>
          <p:cNvSpPr txBox="1"/>
          <p:nvPr/>
        </p:nvSpPr>
        <p:spPr>
          <a:xfrm>
            <a:off x="334963" y="5348288"/>
            <a:ext cx="990600" cy="415925"/>
          </a:xfrm>
          <a:prstGeom prst="rect">
            <a:avLst/>
          </a:prstGeom>
          <a:noFill/>
        </p:spPr>
        <p:txBody>
          <a:bodyPr>
            <a:spAutoFit/>
          </a:bodyPr>
          <a:lstStyle/>
          <a:p>
            <a:pPr algn="l">
              <a:defRPr/>
            </a:pPr>
            <a:r>
              <a:rPr lang="en-US" sz="1050" dirty="0">
                <a:latin typeface="Tw Cen MT" pitchFamily="34" charset="0"/>
              </a:rPr>
              <a:t>NFPA diamond for HF:</a:t>
            </a:r>
          </a:p>
        </p:txBody>
      </p:sp>
      <p:pic>
        <p:nvPicPr>
          <p:cNvPr id="76806" name="Picture 7"/>
          <p:cNvPicPr>
            <a:picLocks noChangeAspect="1" noChangeArrowheads="1"/>
          </p:cNvPicPr>
          <p:nvPr/>
        </p:nvPicPr>
        <p:blipFill>
          <a:blip r:embed="rId3">
            <a:extLst>
              <a:ext uri="{28A0092B-C50C-407E-A947-70E740481C1C}">
                <a14:useLocalDpi xmlns:a14="http://schemas.microsoft.com/office/drawing/2010/main" val="0"/>
              </a:ext>
            </a:extLst>
          </a:blip>
          <a:srcRect l="87157" t="44807" r="6577" b="47116"/>
          <a:stretch>
            <a:fillRect/>
          </a:stretch>
        </p:blipFill>
        <p:spPr bwMode="auto">
          <a:xfrm>
            <a:off x="990600" y="5602288"/>
            <a:ext cx="609600" cy="6334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3459163" y="2057400"/>
            <a:ext cx="762000" cy="609600"/>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76808" name="Picture 7"/>
          <p:cNvPicPr>
            <a:picLocks noChangeAspect="1" noChangeArrowheads="1"/>
          </p:cNvPicPr>
          <p:nvPr/>
        </p:nvPicPr>
        <p:blipFill>
          <a:blip r:embed="rId4">
            <a:extLst>
              <a:ext uri="{28A0092B-C50C-407E-A947-70E740481C1C}">
                <a14:useLocalDpi xmlns:a14="http://schemas.microsoft.com/office/drawing/2010/main" val="0"/>
              </a:ext>
            </a:extLst>
          </a:blip>
          <a:srcRect l="27408" t="34677" r="60091" b="49597"/>
          <a:stretch>
            <a:fillRect/>
          </a:stretch>
        </p:blipFill>
        <p:spPr bwMode="auto">
          <a:xfrm>
            <a:off x="2819400" y="5556250"/>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05000" y="5348288"/>
            <a:ext cx="990600" cy="254000"/>
          </a:xfrm>
          <a:prstGeom prst="rect">
            <a:avLst/>
          </a:prstGeom>
          <a:noFill/>
        </p:spPr>
        <p:txBody>
          <a:bodyPr>
            <a:spAutoFit/>
          </a:bodyPr>
          <a:lstStyle/>
          <a:p>
            <a:pPr>
              <a:defRPr/>
            </a:pPr>
            <a:r>
              <a:rPr lang="en-US" sz="1050" dirty="0">
                <a:latin typeface="Tw Cen MT" pitchFamily="34" charset="0"/>
              </a:rPr>
              <a:t>HMIS Sticker:</a:t>
            </a:r>
          </a:p>
        </p:txBody>
      </p:sp>
    </p:spTree>
    <p:extLst>
      <p:ext uri="{BB962C8B-B14F-4D97-AF65-F5344CB8AC3E}">
        <p14:creationId xmlns:p14="http://schemas.microsoft.com/office/powerpoint/2010/main" val="144183602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685800" y="228600"/>
            <a:ext cx="7772400" cy="914400"/>
          </a:xfrm>
        </p:spPr>
        <p:txBody>
          <a:bodyPr/>
          <a:lstStyle/>
          <a:p>
            <a:pPr algn="ctr"/>
            <a:r>
              <a:rPr lang="en-US" sz="3600" b="1" smtClean="0">
                <a:latin typeface="Tw Cen MT" pitchFamily="34" charset="0"/>
              </a:rPr>
              <a:t>GHS – Workplace (Secondary) Labels</a:t>
            </a:r>
            <a:endParaRPr lang="en-US" sz="3600" smtClean="0">
              <a:latin typeface="Tw Cen MT" pitchFamily="34" charset="0"/>
            </a:endParaRPr>
          </a:p>
        </p:txBody>
      </p:sp>
      <p:sp>
        <p:nvSpPr>
          <p:cNvPr id="10" name="Content Placeholder 2"/>
          <p:cNvSpPr txBox="1">
            <a:spLocks/>
          </p:cNvSpPr>
          <p:nvPr/>
        </p:nvSpPr>
        <p:spPr bwMode="auto">
          <a:xfrm>
            <a:off x="1426464" y="2188464"/>
            <a:ext cx="6172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1200"/>
              </a:spcBef>
              <a:spcAft>
                <a:spcPts val="480"/>
              </a:spcAft>
              <a:buFont typeface="Wingdings" pitchFamily="2" charset="2"/>
              <a:buNone/>
              <a:defRPr/>
            </a:pPr>
            <a:r>
              <a:rPr lang="en-US" sz="2000" dirty="0" smtClean="0">
                <a:latin typeface="Tw Cen MT" pitchFamily="34" charset="0"/>
              </a:rPr>
              <a:t>To test for compliance in secondary labeling answer these two questions:  </a:t>
            </a:r>
          </a:p>
          <a:p>
            <a:pPr marL="342900" indent="-342900">
              <a:lnSpc>
                <a:spcPct val="150000"/>
              </a:lnSpc>
              <a:buClrTx/>
              <a:buSzPct val="100000"/>
              <a:buFont typeface="+mj-lt"/>
              <a:buAutoNum type="arabicPeriod"/>
              <a:defRPr/>
            </a:pPr>
            <a:r>
              <a:rPr lang="en-US" sz="1800" b="1" dirty="0" smtClean="0">
                <a:latin typeface="Tw Cen MT" pitchFamily="34" charset="0"/>
              </a:rPr>
              <a:t>What is this chemical (chemical name)?</a:t>
            </a:r>
          </a:p>
          <a:p>
            <a:pPr marL="342900" indent="-342900">
              <a:lnSpc>
                <a:spcPct val="150000"/>
              </a:lnSpc>
              <a:buClrTx/>
              <a:buSzPct val="100000"/>
              <a:buFont typeface="+mj-lt"/>
              <a:buAutoNum type="arabicPeriod"/>
              <a:defRPr/>
            </a:pPr>
            <a:r>
              <a:rPr lang="en-US" sz="1800" b="1" dirty="0" smtClean="0">
                <a:latin typeface="Tw Cen MT" pitchFamily="34" charset="0"/>
              </a:rPr>
              <a:t>What are the hazards of this chemical?</a:t>
            </a:r>
          </a:p>
          <a:p>
            <a:pPr marL="0" indent="0">
              <a:spcBef>
                <a:spcPts val="1200"/>
              </a:spcBef>
              <a:spcAft>
                <a:spcPts val="480"/>
              </a:spcAft>
              <a:buFont typeface="Wingdings" pitchFamily="2" charset="2"/>
              <a:buNone/>
              <a:defRPr/>
            </a:pPr>
            <a:endParaRPr lang="en-US" sz="2000" dirty="0" smtClean="0">
              <a:latin typeface="Tw Cen MT" pitchFamily="34" charset="0"/>
            </a:endParaRPr>
          </a:p>
          <a:p>
            <a:pPr marL="0" indent="0">
              <a:spcBef>
                <a:spcPts val="1200"/>
              </a:spcBef>
              <a:spcAft>
                <a:spcPts val="480"/>
              </a:spcAft>
              <a:buFont typeface="Wingdings" pitchFamily="2" charset="2"/>
              <a:buNone/>
              <a:defRPr/>
            </a:pPr>
            <a:r>
              <a:rPr lang="en-US" sz="2000" dirty="0" smtClean="0">
                <a:latin typeface="Tw Cen MT" pitchFamily="34" charset="0"/>
              </a:rPr>
              <a:t>Make sure you know your system for labeling secondary containers.  This system should be standard throughout your department.</a:t>
            </a:r>
          </a:p>
          <a:p>
            <a:pPr marL="0" indent="0">
              <a:lnSpc>
                <a:spcPct val="150000"/>
              </a:lnSpc>
              <a:buFont typeface="Wingdings" pitchFamily="2" charset="2"/>
              <a:buNone/>
              <a:defRPr/>
            </a:pPr>
            <a:endParaRPr lang="en-US" sz="1400" dirty="0" smtClean="0"/>
          </a:p>
        </p:txBody>
      </p:sp>
    </p:spTree>
    <p:extLst>
      <p:ext uri="{BB962C8B-B14F-4D97-AF65-F5344CB8AC3E}">
        <p14:creationId xmlns:p14="http://schemas.microsoft.com/office/powerpoint/2010/main" val="59533441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685800" y="228600"/>
            <a:ext cx="7772400" cy="914400"/>
          </a:xfrm>
        </p:spPr>
        <p:txBody>
          <a:bodyPr/>
          <a:lstStyle/>
          <a:p>
            <a:pPr algn="ctr"/>
            <a:r>
              <a:rPr lang="en-US" sz="3600" b="1" smtClean="0">
                <a:latin typeface="Tw Cen MT" pitchFamily="34" charset="0"/>
              </a:rPr>
              <a:t>GHS – SDS</a:t>
            </a:r>
            <a:endParaRPr lang="en-US" sz="3600" smtClean="0">
              <a:latin typeface="Tw Cen MT" pitchFamily="34" charset="0"/>
            </a:endParaRPr>
          </a:p>
        </p:txBody>
      </p:sp>
      <p:pic>
        <p:nvPicPr>
          <p:cNvPr id="78851" name="Picture 3"/>
          <p:cNvPicPr>
            <a:picLocks noChangeAspect="1" noChangeArrowheads="1"/>
          </p:cNvPicPr>
          <p:nvPr/>
        </p:nvPicPr>
        <p:blipFill>
          <a:blip r:embed="rId2">
            <a:extLst>
              <a:ext uri="{28A0092B-C50C-407E-A947-70E740481C1C}">
                <a14:useLocalDpi xmlns:a14="http://schemas.microsoft.com/office/drawing/2010/main" val="0"/>
              </a:ext>
            </a:extLst>
          </a:blip>
          <a:srcRect l="20297" t="18736" r="1646" b="6297"/>
          <a:stretch>
            <a:fillRect/>
          </a:stretch>
        </p:blipFill>
        <p:spPr bwMode="auto">
          <a:xfrm>
            <a:off x="2133600" y="2209800"/>
            <a:ext cx="46386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TextBox 4"/>
          <p:cNvSpPr txBox="1">
            <a:spLocks noChangeArrowheads="1"/>
          </p:cNvSpPr>
          <p:nvPr/>
        </p:nvSpPr>
        <p:spPr bwMode="auto">
          <a:xfrm>
            <a:off x="2320131" y="1704974"/>
            <a:ext cx="42656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en-US" sz="1200" dirty="0">
                <a:latin typeface="Tw Cen MT" pitchFamily="34" charset="0"/>
              </a:rPr>
              <a:t>Keep SDSs for 30 years, whether or not you still have the chemical.</a:t>
            </a:r>
          </a:p>
        </p:txBody>
      </p:sp>
    </p:spTree>
    <p:extLst>
      <p:ext uri="{BB962C8B-B14F-4D97-AF65-F5344CB8AC3E}">
        <p14:creationId xmlns:p14="http://schemas.microsoft.com/office/powerpoint/2010/main" val="123937275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685800" y="228600"/>
            <a:ext cx="7772400" cy="914400"/>
          </a:xfrm>
        </p:spPr>
        <p:txBody>
          <a:bodyPr/>
          <a:lstStyle/>
          <a:p>
            <a:pPr algn="ctr"/>
            <a:r>
              <a:rPr lang="en-US" sz="3600" b="1" smtClean="0">
                <a:latin typeface="Tw Cen MT" pitchFamily="34" charset="0"/>
              </a:rPr>
              <a:t>GHS – SDS</a:t>
            </a:r>
            <a:endParaRPr lang="en-US" sz="3600" smtClean="0">
              <a:latin typeface="Tw Cen MT" pitchFamily="34" charset="0"/>
            </a:endParaRPr>
          </a:p>
        </p:txBody>
      </p:sp>
      <p:sp>
        <p:nvSpPr>
          <p:cNvPr id="79875" name="TextBox 4"/>
          <p:cNvSpPr txBox="1">
            <a:spLocks noChangeArrowheads="1"/>
          </p:cNvSpPr>
          <p:nvPr/>
        </p:nvSpPr>
        <p:spPr bwMode="auto">
          <a:xfrm>
            <a:off x="2270919" y="1704975"/>
            <a:ext cx="43418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en-US" sz="1200" dirty="0">
                <a:latin typeface="Tw Cen MT" pitchFamily="34" charset="0"/>
              </a:rPr>
              <a:t>Keep SDSs for 30 years, whether or not you still have the chemical.</a:t>
            </a:r>
          </a:p>
        </p:txBody>
      </p:sp>
      <p:pic>
        <p:nvPicPr>
          <p:cNvPr id="79876" name="Picture 5"/>
          <p:cNvPicPr>
            <a:picLocks noChangeAspect="1" noChangeArrowheads="1"/>
          </p:cNvPicPr>
          <p:nvPr/>
        </p:nvPicPr>
        <p:blipFill>
          <a:blip r:embed="rId2">
            <a:extLst>
              <a:ext uri="{28A0092B-C50C-407E-A947-70E740481C1C}">
                <a14:useLocalDpi xmlns:a14="http://schemas.microsoft.com/office/drawing/2010/main" val="0"/>
              </a:ext>
            </a:extLst>
          </a:blip>
          <a:srcRect l="20526" t="18961" r="1741" b="6685"/>
          <a:stretch>
            <a:fillRect/>
          </a:stretch>
        </p:blipFill>
        <p:spPr bwMode="auto">
          <a:xfrm>
            <a:off x="2041525" y="2209800"/>
            <a:ext cx="4800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803306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685800" y="228600"/>
            <a:ext cx="7772400" cy="914400"/>
          </a:xfrm>
        </p:spPr>
        <p:txBody>
          <a:bodyPr/>
          <a:lstStyle/>
          <a:p>
            <a:pPr algn="ctr"/>
            <a:r>
              <a:rPr lang="en-US" sz="3600" b="1" smtClean="0">
                <a:latin typeface="Tw Cen MT" pitchFamily="34" charset="0"/>
              </a:rPr>
              <a:t>GHS – SDS</a:t>
            </a:r>
            <a:endParaRPr lang="en-US" sz="3600" smtClean="0">
              <a:latin typeface="Tw Cen MT" pitchFamily="34" charset="0"/>
            </a:endParaRPr>
          </a:p>
        </p:txBody>
      </p:sp>
      <p:sp>
        <p:nvSpPr>
          <p:cNvPr id="80899" name="TextBox 4"/>
          <p:cNvSpPr txBox="1">
            <a:spLocks noChangeArrowheads="1"/>
          </p:cNvSpPr>
          <p:nvPr/>
        </p:nvSpPr>
        <p:spPr bwMode="auto">
          <a:xfrm>
            <a:off x="2209800" y="1704974"/>
            <a:ext cx="4267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en-US" sz="1400" dirty="0">
                <a:latin typeface="Tw Cen MT" pitchFamily="34" charset="0"/>
              </a:rPr>
              <a:t>Chemicals in your lab – </a:t>
            </a:r>
            <a:r>
              <a:rPr lang="en-US" sz="1400" b="1" dirty="0">
                <a:latin typeface="Tw Cen MT" pitchFamily="34" charset="0"/>
              </a:rPr>
              <a:t>KEEP A CURRENT INVENTORY</a:t>
            </a:r>
          </a:p>
        </p:txBody>
      </p:sp>
      <p:sp>
        <p:nvSpPr>
          <p:cNvPr id="80900" name="TextBox 6"/>
          <p:cNvSpPr txBox="1">
            <a:spLocks noChangeArrowheads="1"/>
          </p:cNvSpPr>
          <p:nvPr/>
        </p:nvSpPr>
        <p:spPr bwMode="auto">
          <a:xfrm>
            <a:off x="1524000" y="2286000"/>
            <a:ext cx="5943600"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marL="228600" indent="-228600" algn="l" eaLnBrk="1" hangingPunct="1">
              <a:spcBef>
                <a:spcPts val="600"/>
              </a:spcBef>
              <a:buFont typeface="Wingdings" pitchFamily="2" charset="2"/>
              <a:buChar char="§"/>
            </a:pPr>
            <a:r>
              <a:rPr lang="en-US" sz="1800" dirty="0">
                <a:latin typeface="Tw Cen MT" pitchFamily="34" charset="0"/>
              </a:rPr>
              <a:t>Employees must know the system used in their workplace.  At S&amp;T we use on-line resources and hard copy.</a:t>
            </a:r>
          </a:p>
          <a:p>
            <a:pPr marL="228600" indent="-228600" algn="l" eaLnBrk="1" hangingPunct="1">
              <a:spcBef>
                <a:spcPts val="1200"/>
              </a:spcBef>
              <a:buFont typeface="Wingdings" pitchFamily="2" charset="2"/>
              <a:buChar char="§"/>
            </a:pPr>
            <a:r>
              <a:rPr lang="en-US" sz="1800" dirty="0">
                <a:latin typeface="Tw Cen MT" pitchFamily="34" charset="0"/>
              </a:rPr>
              <a:t>When searching online for a SDS be sure to search on the chemical’s manufacturer’s website.</a:t>
            </a:r>
          </a:p>
          <a:p>
            <a:pPr marL="228600" indent="-228600" algn="l" eaLnBrk="1" hangingPunct="1">
              <a:spcBef>
                <a:spcPts val="600"/>
              </a:spcBef>
              <a:buFont typeface="Wingdings" pitchFamily="2" charset="2"/>
              <a:buChar char="§"/>
            </a:pPr>
            <a:r>
              <a:rPr lang="en-US" sz="1800" dirty="0">
                <a:latin typeface="Tw Cen MT" pitchFamily="34" charset="0"/>
              </a:rPr>
              <a:t>For very hazardous chemicals (example – hydrofluoric acid) </a:t>
            </a:r>
            <a:r>
              <a:rPr lang="en-US" sz="1800" i="1" dirty="0">
                <a:latin typeface="Tw Cen MT" pitchFamily="34" charset="0"/>
              </a:rPr>
              <a:t>have a hard copy in your laboratory.</a:t>
            </a:r>
          </a:p>
          <a:p>
            <a:pPr marL="228600" indent="-228600" algn="l" eaLnBrk="1" hangingPunct="1">
              <a:spcBef>
                <a:spcPts val="600"/>
              </a:spcBef>
              <a:buFont typeface="Wingdings" pitchFamily="2" charset="2"/>
              <a:buChar char="§"/>
            </a:pPr>
            <a:r>
              <a:rPr lang="en-US" sz="1800" dirty="0">
                <a:latin typeface="Tw Cen MT" pitchFamily="34" charset="0"/>
              </a:rPr>
              <a:t>SDS must be readily accessible in a known location.</a:t>
            </a:r>
          </a:p>
          <a:p>
            <a:pPr marL="228600" indent="-228600" algn="l" eaLnBrk="1" hangingPunct="1">
              <a:spcBef>
                <a:spcPts val="600"/>
              </a:spcBef>
              <a:buFont typeface="Wingdings" pitchFamily="2" charset="2"/>
              <a:buChar char="§"/>
            </a:pPr>
            <a:r>
              <a:rPr lang="en-US" sz="1800" dirty="0">
                <a:latin typeface="Tw Cen MT" pitchFamily="34" charset="0"/>
              </a:rPr>
              <a:t>For general searches, links to SDS search addresses are available through Environmental Health &amp; Safety’s home page and </a:t>
            </a:r>
            <a:r>
              <a:rPr lang="en-US" sz="1800" dirty="0" err="1">
                <a:latin typeface="Tw Cen MT" pitchFamily="34" charset="0"/>
              </a:rPr>
              <a:t>Chemtrack</a:t>
            </a:r>
            <a:r>
              <a:rPr lang="en-US" sz="1800" dirty="0">
                <a:latin typeface="Tw Cen MT" pitchFamily="34" charset="0"/>
              </a:rPr>
              <a:t>.</a:t>
            </a:r>
          </a:p>
        </p:txBody>
      </p:sp>
    </p:spTree>
    <p:extLst>
      <p:ext uri="{BB962C8B-B14F-4D97-AF65-F5344CB8AC3E}">
        <p14:creationId xmlns:p14="http://schemas.microsoft.com/office/powerpoint/2010/main" val="294470877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381000" y="152400"/>
            <a:ext cx="9829800" cy="990600"/>
          </a:xfrm>
        </p:spPr>
        <p:txBody>
          <a:bodyPr>
            <a:normAutofit/>
          </a:bodyPr>
          <a:lstStyle/>
          <a:p>
            <a:pPr algn="ctr">
              <a:defRPr/>
            </a:pPr>
            <a:r>
              <a:rPr lang="en-US" sz="3600" b="1" dirty="0" smtClean="0">
                <a:effectLst>
                  <a:outerShdw blurRad="38100" dist="38100" dir="2700000" algn="tl">
                    <a:srgbClr val="C0C0C0"/>
                  </a:outerShdw>
                </a:effectLst>
                <a:latin typeface="Tw Cen MT" pitchFamily="34" charset="0"/>
              </a:rPr>
              <a:t>Globally Harmonized System </a:t>
            </a:r>
          </a:p>
        </p:txBody>
      </p:sp>
      <p:sp>
        <p:nvSpPr>
          <p:cNvPr id="64515" name="TextBox 1"/>
          <p:cNvSpPr txBox="1">
            <a:spLocks noChangeArrowheads="1"/>
          </p:cNvSpPr>
          <p:nvPr/>
        </p:nvSpPr>
        <p:spPr bwMode="auto">
          <a:xfrm>
            <a:off x="1066800" y="2438400"/>
            <a:ext cx="6934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endParaRPr lang="en-US" sz="1800" dirty="0">
              <a:latin typeface="Tw Cen MT" pitchFamily="34" charset="0"/>
            </a:endParaRPr>
          </a:p>
          <a:p>
            <a:pPr algn="l" eaLnBrk="1" hangingPunct="1"/>
            <a:r>
              <a:rPr lang="en-US" sz="1800" dirty="0">
                <a:latin typeface="Tw Cen MT" pitchFamily="34" charset="0"/>
              </a:rPr>
              <a:t>The following </a:t>
            </a:r>
            <a:r>
              <a:rPr lang="en-US" sz="1800" dirty="0" smtClean="0">
                <a:latin typeface="Tw Cen MT" pitchFamily="34" charset="0"/>
              </a:rPr>
              <a:t>slides </a:t>
            </a:r>
            <a:r>
              <a:rPr lang="en-US" sz="1800" dirty="0">
                <a:latin typeface="Tw Cen MT" pitchFamily="34" charset="0"/>
              </a:rPr>
              <a:t>contain information you should know regarding OSHA’s </a:t>
            </a:r>
            <a:r>
              <a:rPr lang="en-US" sz="1800" dirty="0" smtClean="0">
                <a:latin typeface="Tw Cen MT" pitchFamily="34" charset="0"/>
              </a:rPr>
              <a:t>updated Hazard </a:t>
            </a:r>
            <a:r>
              <a:rPr lang="en-US" sz="1800" dirty="0">
                <a:latin typeface="Tw Cen MT" pitchFamily="34" charset="0"/>
              </a:rPr>
              <a:t>Communication Standard (</a:t>
            </a:r>
            <a:r>
              <a:rPr lang="en-US" sz="1800" dirty="0" smtClean="0">
                <a:latin typeface="Tw Cen MT" pitchFamily="34" charset="0"/>
              </a:rPr>
              <a:t>HazCom 2012) </a:t>
            </a:r>
            <a:r>
              <a:rPr lang="en-US" sz="1800" dirty="0">
                <a:latin typeface="Tw Cen MT" pitchFamily="34" charset="0"/>
              </a:rPr>
              <a:t>and the Globally Harmonized System of Classification and Labeling of Chemicals (GHS).</a:t>
            </a:r>
          </a:p>
        </p:txBody>
      </p:sp>
    </p:spTree>
    <p:extLst>
      <p:ext uri="{BB962C8B-B14F-4D97-AF65-F5344CB8AC3E}">
        <p14:creationId xmlns:p14="http://schemas.microsoft.com/office/powerpoint/2010/main" val="22583728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685800" y="228600"/>
            <a:ext cx="7772400" cy="914400"/>
          </a:xfrm>
        </p:spPr>
        <p:txBody>
          <a:bodyPr>
            <a:normAutofit fontScale="90000"/>
          </a:bodyPr>
          <a:lstStyle/>
          <a:p>
            <a:pPr algn="ctr"/>
            <a:r>
              <a:rPr lang="en-US" sz="3600" b="1" smtClean="0">
                <a:latin typeface="Tw Cen MT" pitchFamily="34" charset="0"/>
              </a:rPr>
              <a:t>GHS:  Changes Required to be Implemented</a:t>
            </a:r>
            <a:endParaRPr lang="en-US" sz="3600" smtClean="0">
              <a:latin typeface="Tw Cen MT" pitchFamily="34" charset="0"/>
            </a:endParaRPr>
          </a:p>
        </p:txBody>
      </p:sp>
      <p:pic>
        <p:nvPicPr>
          <p:cNvPr id="81923" name="Picture 5"/>
          <p:cNvPicPr>
            <a:picLocks noChangeAspect="1" noChangeArrowheads="1"/>
          </p:cNvPicPr>
          <p:nvPr/>
        </p:nvPicPr>
        <p:blipFill>
          <a:blip r:embed="rId2">
            <a:extLst>
              <a:ext uri="{28A0092B-C50C-407E-A947-70E740481C1C}">
                <a14:useLocalDpi xmlns:a14="http://schemas.microsoft.com/office/drawing/2010/main" val="0"/>
              </a:ext>
            </a:extLst>
          </a:blip>
          <a:srcRect l="21538" t="32835" r="2615" b="33582"/>
          <a:stretch>
            <a:fillRect/>
          </a:stretch>
        </p:blipFill>
        <p:spPr bwMode="auto">
          <a:xfrm>
            <a:off x="1042988" y="2209800"/>
            <a:ext cx="7162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621088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762000" y="152400"/>
            <a:ext cx="7543800" cy="914400"/>
          </a:xfrm>
        </p:spPr>
        <p:txBody>
          <a:bodyPr/>
          <a:lstStyle/>
          <a:p>
            <a:pPr algn="ctr"/>
            <a:r>
              <a:rPr lang="en-US" sz="3600" b="1" smtClean="0">
                <a:latin typeface="Tw Cen MT" pitchFamily="34" charset="0"/>
              </a:rPr>
              <a:t>GHS and HazComm</a:t>
            </a:r>
            <a:endParaRPr lang="en-US" sz="3600" smtClean="0">
              <a:latin typeface="Tw Cen MT" pitchFamily="34" charset="0"/>
            </a:endParaRPr>
          </a:p>
        </p:txBody>
      </p:sp>
      <p:sp>
        <p:nvSpPr>
          <p:cNvPr id="65539" name="Text Placeholder 2"/>
          <p:cNvSpPr>
            <a:spLocks noGrp="1"/>
          </p:cNvSpPr>
          <p:nvPr>
            <p:ph type="body" sz="half" idx="1"/>
          </p:nvPr>
        </p:nvSpPr>
        <p:spPr>
          <a:xfrm>
            <a:off x="838200" y="1981200"/>
            <a:ext cx="7162800" cy="4114800"/>
          </a:xfrm>
        </p:spPr>
        <p:txBody>
          <a:bodyPr>
            <a:normAutofit/>
          </a:bodyPr>
          <a:lstStyle/>
          <a:p>
            <a:pPr marL="0" indent="0">
              <a:lnSpc>
                <a:spcPct val="150000"/>
              </a:lnSpc>
              <a:buFont typeface="Wingdings" pitchFamily="2" charset="2"/>
              <a:buNone/>
              <a:tabLst>
                <a:tab pos="231775" algn="l"/>
                <a:tab pos="568325" algn="l"/>
              </a:tabLst>
            </a:pPr>
            <a:endParaRPr lang="en-US" sz="500" dirty="0" smtClean="0">
              <a:latin typeface="Tw Cen MT" pitchFamily="34" charset="0"/>
            </a:endParaRPr>
          </a:p>
          <a:p>
            <a:pPr marL="0" indent="0" defTabSz="119063">
              <a:buFont typeface="Wingdings" pitchFamily="2" charset="2"/>
              <a:buNone/>
              <a:tabLst>
                <a:tab pos="231775" algn="l"/>
                <a:tab pos="568325" algn="l"/>
                <a:tab pos="1600200" algn="l"/>
                <a:tab pos="1655763" algn="l"/>
              </a:tabLst>
            </a:pPr>
            <a:r>
              <a:rPr lang="en-US" sz="1900" b="1" dirty="0" smtClean="0">
                <a:latin typeface="Tw Cen MT" pitchFamily="34" charset="0"/>
              </a:rPr>
              <a:t>HazCom 2012</a:t>
            </a:r>
            <a:r>
              <a:rPr lang="en-US" sz="1900" dirty="0" smtClean="0">
                <a:latin typeface="Tw Cen MT" pitchFamily="34" charset="0"/>
              </a:rPr>
              <a:t>:  </a:t>
            </a:r>
            <a:r>
              <a:rPr lang="en-US" sz="1800" dirty="0" smtClean="0">
                <a:latin typeface="Tw Cen MT" pitchFamily="34" charset="0"/>
              </a:rPr>
              <a:t>OSHA standard 29CFR 1910.1200, modified in 				2012 to state that the United States will abide by 				and </a:t>
            </a:r>
            <a:r>
              <a:rPr lang="en-US" sz="1800" b="1" i="1" dirty="0" smtClean="0">
                <a:latin typeface="Tw Cen MT" pitchFamily="34" charset="0"/>
              </a:rPr>
              <a:t>train on </a:t>
            </a:r>
            <a:r>
              <a:rPr lang="en-US" sz="1800" dirty="0" smtClean="0">
                <a:latin typeface="Tw Cen MT" pitchFamily="34" charset="0"/>
              </a:rPr>
              <a:t>the new GHS criteria, including 				Hazard Classifications, Labels, Safety Data Sheets 				(SDS) and Training </a:t>
            </a:r>
            <a:endParaRPr lang="en-US" sz="1900" dirty="0" smtClean="0">
              <a:latin typeface="Tw Cen MT" pitchFamily="34" charset="0"/>
            </a:endParaRPr>
          </a:p>
          <a:p>
            <a:pPr marL="0" indent="0">
              <a:buFont typeface="Wingdings" pitchFamily="2" charset="2"/>
              <a:buNone/>
              <a:tabLst>
                <a:tab pos="231775" algn="l"/>
                <a:tab pos="568325" algn="l"/>
              </a:tabLst>
            </a:pPr>
            <a:endParaRPr lang="en-US" sz="800" dirty="0" smtClean="0"/>
          </a:p>
          <a:p>
            <a:pPr marL="0" indent="0">
              <a:buFont typeface="Wingdings" pitchFamily="2" charset="2"/>
              <a:buNone/>
              <a:tabLst>
                <a:tab pos="231775" algn="l"/>
                <a:tab pos="568325" algn="l"/>
              </a:tabLst>
            </a:pPr>
            <a:endParaRPr lang="en-US" sz="1800" dirty="0" smtClean="0"/>
          </a:p>
          <a:p>
            <a:pPr marL="0" indent="0">
              <a:buNone/>
              <a:tabLst>
                <a:tab pos="231775" algn="l"/>
                <a:tab pos="568325" algn="l"/>
              </a:tabLst>
            </a:pPr>
            <a:r>
              <a:rPr lang="en-US" sz="2000" b="1" dirty="0">
                <a:latin typeface="Tw Cen MT" pitchFamily="34" charset="0"/>
              </a:rPr>
              <a:t>GHS</a:t>
            </a:r>
            <a:r>
              <a:rPr lang="en-US" sz="2000" dirty="0">
                <a:latin typeface="Tw Cen MT" pitchFamily="34" charset="0"/>
              </a:rPr>
              <a:t>:  </a:t>
            </a:r>
            <a:r>
              <a:rPr lang="en-US" sz="1800" dirty="0">
                <a:latin typeface="Tw Cen MT" pitchFamily="34" charset="0"/>
              </a:rPr>
              <a:t>provides a single set of harmonized criteria for classifying 		 </a:t>
            </a:r>
            <a:r>
              <a:rPr lang="en-US" sz="1800" dirty="0" smtClean="0">
                <a:latin typeface="Tw Cen MT" pitchFamily="34" charset="0"/>
              </a:rPr>
              <a:t>	 chemicals </a:t>
            </a:r>
            <a:r>
              <a:rPr lang="en-US" sz="1800" dirty="0">
                <a:latin typeface="Tw Cen MT" pitchFamily="34" charset="0"/>
              </a:rPr>
              <a:t>according to their health and physical hazards; 		 </a:t>
            </a:r>
            <a:r>
              <a:rPr lang="en-US" sz="1800" dirty="0" smtClean="0">
                <a:latin typeface="Tw Cen MT" pitchFamily="34" charset="0"/>
              </a:rPr>
              <a:t>	 specifies </a:t>
            </a:r>
            <a:r>
              <a:rPr lang="en-US" sz="1800" dirty="0">
                <a:latin typeface="Tw Cen MT" pitchFamily="34" charset="0"/>
              </a:rPr>
              <a:t>required hazard communication elements and 		      formats for labeling </a:t>
            </a:r>
            <a:r>
              <a:rPr lang="en-US" sz="1800">
                <a:latin typeface="Tw Cen MT" pitchFamily="34" charset="0"/>
              </a:rPr>
              <a:t>and </a:t>
            </a:r>
            <a:r>
              <a:rPr lang="en-US" sz="1800" smtClean="0">
                <a:latin typeface="Tw Cen MT" pitchFamily="34" charset="0"/>
              </a:rPr>
              <a:t>Safety Data Sheets </a:t>
            </a:r>
            <a:r>
              <a:rPr lang="en-US" sz="1800" dirty="0">
                <a:latin typeface="Tw Cen MT" pitchFamily="34" charset="0"/>
              </a:rPr>
              <a:t>(SDS)</a:t>
            </a:r>
          </a:p>
          <a:p>
            <a:pPr marL="0" indent="0">
              <a:buFont typeface="Wingdings" pitchFamily="2" charset="2"/>
              <a:buNone/>
              <a:tabLst>
                <a:tab pos="231775" algn="l"/>
                <a:tab pos="568325" algn="l"/>
              </a:tabLst>
            </a:pPr>
            <a:endParaRPr lang="en-US" sz="1800" dirty="0" smtClean="0"/>
          </a:p>
        </p:txBody>
      </p:sp>
    </p:spTree>
    <p:extLst>
      <p:ext uri="{BB962C8B-B14F-4D97-AF65-F5344CB8AC3E}">
        <p14:creationId xmlns:p14="http://schemas.microsoft.com/office/powerpoint/2010/main" val="378890683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685800" y="228600"/>
            <a:ext cx="7772400" cy="914400"/>
          </a:xfrm>
        </p:spPr>
        <p:txBody>
          <a:bodyPr/>
          <a:lstStyle/>
          <a:p>
            <a:pPr algn="ctr"/>
            <a:r>
              <a:rPr lang="en-US" sz="3600" b="1" smtClean="0">
                <a:latin typeface="Tw Cen MT" pitchFamily="34" charset="0"/>
              </a:rPr>
              <a:t>GHS</a:t>
            </a:r>
            <a:endParaRPr lang="en-US" sz="3600" smtClean="0">
              <a:latin typeface="Tw Cen MT" pitchFamily="34" charset="0"/>
            </a:endParaRPr>
          </a:p>
        </p:txBody>
      </p:sp>
      <p:sp>
        <p:nvSpPr>
          <p:cNvPr id="4" name="Content Placeholder 2"/>
          <p:cNvSpPr txBox="1">
            <a:spLocks/>
          </p:cNvSpPr>
          <p:nvPr/>
        </p:nvSpPr>
        <p:spPr bwMode="auto">
          <a:xfrm>
            <a:off x="1460634" y="1905000"/>
            <a:ext cx="6096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47500" lnSpcReduction="20000"/>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buFont typeface="Wingdings" pitchFamily="2" charset="2"/>
              <a:buNone/>
              <a:defRPr/>
            </a:pPr>
            <a:r>
              <a:rPr lang="en-US" sz="3800" dirty="0" smtClean="0">
                <a:latin typeface="Tw Cen MT" pitchFamily="34" charset="0"/>
              </a:rPr>
              <a:t>The official guide to the new Hazard Communication Standard (HazCom 2012) is called the </a:t>
            </a:r>
            <a:r>
              <a:rPr lang="en-US" sz="3800" b="1" dirty="0" smtClean="0">
                <a:solidFill>
                  <a:srgbClr val="6600FF"/>
                </a:solidFill>
                <a:latin typeface="Tw Cen MT" pitchFamily="34" charset="0"/>
              </a:rPr>
              <a:t>The Purple Book</a:t>
            </a:r>
            <a:r>
              <a:rPr lang="en-US" sz="3800" dirty="0">
                <a:latin typeface="Tw Cen MT" pitchFamily="34" charset="0"/>
              </a:rPr>
              <a:t>:</a:t>
            </a:r>
            <a:endParaRPr lang="en-US" sz="3800" dirty="0" smtClean="0">
              <a:latin typeface="Tw Cen MT" pitchFamily="34" charset="0"/>
            </a:endParaRPr>
          </a:p>
          <a:p>
            <a:pPr marL="0" indent="0">
              <a:buFont typeface="Wingdings" pitchFamily="2" charset="2"/>
              <a:buNone/>
              <a:defRPr/>
            </a:pPr>
            <a:endParaRPr lang="en-US" dirty="0" smtClean="0">
              <a:solidFill>
                <a:srgbClr val="61190B"/>
              </a:solidFill>
              <a:latin typeface="Tw Cen MT" pitchFamily="34" charset="0"/>
            </a:endParaRPr>
          </a:p>
          <a:p>
            <a:pPr marL="0" indent="0" algn="ctr">
              <a:buFont typeface="Wingdings" pitchFamily="2" charset="2"/>
              <a:buNone/>
              <a:defRPr/>
            </a:pPr>
            <a:r>
              <a:rPr lang="en-US" sz="3800" b="1" i="1" u="sng" dirty="0" smtClean="0">
                <a:latin typeface="Tw Cen MT" pitchFamily="34" charset="0"/>
              </a:rPr>
              <a:t>The Globally Harmonized System of Classification and Labelling of Chemicals (GHS)</a:t>
            </a:r>
          </a:p>
          <a:p>
            <a:pPr marL="0" indent="0">
              <a:buFont typeface="Wingdings" pitchFamily="2" charset="2"/>
              <a:buNone/>
              <a:defRPr/>
            </a:pPr>
            <a:endParaRPr lang="en-US" i="1" dirty="0" smtClean="0">
              <a:latin typeface="Tw Cen MT" pitchFamily="34" charset="0"/>
            </a:endParaRPr>
          </a:p>
          <a:p>
            <a:pPr marL="0" indent="0" algn="ctr">
              <a:buFont typeface="Wingdings" pitchFamily="2" charset="2"/>
              <a:buNone/>
              <a:defRPr/>
            </a:pPr>
            <a:r>
              <a:rPr lang="en-US" sz="3800" i="1" dirty="0" smtClean="0">
                <a:latin typeface="Tw Cen MT" pitchFamily="34" charset="0"/>
              </a:rPr>
              <a:t> </a:t>
            </a:r>
            <a:r>
              <a:rPr lang="en-US" sz="3800" dirty="0" smtClean="0">
                <a:latin typeface="Tw Cen MT" pitchFamily="34" charset="0"/>
              </a:rPr>
              <a:t>and may be found on OSHA’s website:</a:t>
            </a:r>
          </a:p>
          <a:p>
            <a:pPr marL="0" indent="0" algn="ctr">
              <a:buFont typeface="Wingdings" pitchFamily="2" charset="2"/>
              <a:buNone/>
              <a:defRPr/>
            </a:pPr>
            <a:r>
              <a:rPr lang="en-US" sz="3800" dirty="0" smtClean="0">
                <a:solidFill>
                  <a:srgbClr val="0066FF"/>
                </a:solidFill>
                <a:latin typeface="Tw Cen MT" pitchFamily="34" charset="0"/>
                <a:hlinkClick r:id="rId2"/>
              </a:rPr>
              <a:t>http://www.osha.gov/dsg/hazcom/ghs.html</a:t>
            </a:r>
            <a:endParaRPr lang="en-US" sz="3800" dirty="0" smtClean="0">
              <a:solidFill>
                <a:srgbClr val="0066FF"/>
              </a:solidFill>
              <a:latin typeface="Tw Cen MT" pitchFamily="34" charset="0"/>
            </a:endParaRPr>
          </a:p>
          <a:p>
            <a:pPr marL="0" indent="0" algn="ctr">
              <a:buFont typeface="Wingdings" pitchFamily="2" charset="2"/>
              <a:buNone/>
              <a:defRPr/>
            </a:pPr>
            <a:endParaRPr lang="en-US" sz="3800" dirty="0" smtClean="0">
              <a:solidFill>
                <a:srgbClr val="0066FF"/>
              </a:solidFill>
              <a:latin typeface="Tw Cen MT" pitchFamily="34" charset="0"/>
            </a:endParaRPr>
          </a:p>
          <a:p>
            <a:pPr marL="0" indent="0" algn="ctr">
              <a:buFont typeface="Wingdings" pitchFamily="2" charset="2"/>
              <a:buNone/>
              <a:defRPr/>
            </a:pPr>
            <a:r>
              <a:rPr lang="en-US" sz="3800" dirty="0" smtClean="0">
                <a:latin typeface="Tw Cen MT" pitchFamily="34" charset="0"/>
              </a:rPr>
              <a:t>********************</a:t>
            </a:r>
          </a:p>
          <a:p>
            <a:pPr marL="0" indent="0" algn="ctr">
              <a:lnSpc>
                <a:spcPct val="120000"/>
              </a:lnSpc>
              <a:buNone/>
              <a:defRPr/>
            </a:pPr>
            <a:r>
              <a:rPr lang="en-US" sz="3800" dirty="0" smtClean="0">
                <a:latin typeface="Tw Cen MT" pitchFamily="34" charset="0"/>
              </a:rPr>
              <a:t>OSHA’s video explaining </a:t>
            </a:r>
            <a:r>
              <a:rPr lang="en-US" sz="3800" dirty="0">
                <a:latin typeface="Tw Cen MT" pitchFamily="34" charset="0"/>
              </a:rPr>
              <a:t>these changes:  </a:t>
            </a:r>
            <a:r>
              <a:rPr lang="en-US" sz="3800" dirty="0">
                <a:solidFill>
                  <a:srgbClr val="0066FF"/>
                </a:solidFill>
                <a:latin typeface="Tw Cen MT" pitchFamily="34" charset="0"/>
                <a:hlinkClick r:id="rId3"/>
              </a:rPr>
              <a:t>http://</a:t>
            </a:r>
            <a:r>
              <a:rPr lang="en-US" sz="3800" dirty="0" smtClean="0">
                <a:solidFill>
                  <a:srgbClr val="0066FF"/>
                </a:solidFill>
                <a:latin typeface="Tw Cen MT" pitchFamily="34" charset="0"/>
                <a:hlinkClick r:id="rId3"/>
              </a:rPr>
              <a:t>www.youtube.com/watch?v=RvQNf1Y7E84</a:t>
            </a:r>
            <a:endParaRPr lang="en-US" sz="3800" dirty="0" smtClean="0">
              <a:solidFill>
                <a:srgbClr val="0066FF"/>
              </a:solidFill>
              <a:latin typeface="Tw Cen MT" pitchFamily="34" charset="0"/>
            </a:endParaRPr>
          </a:p>
          <a:p>
            <a:pPr marL="0" indent="0" algn="ctr">
              <a:buNone/>
              <a:defRPr/>
            </a:pPr>
            <a:endParaRPr lang="en-US" sz="2000" dirty="0" smtClean="0">
              <a:solidFill>
                <a:srgbClr val="0066FF"/>
              </a:solidFill>
              <a:latin typeface="Tw Cen MT" pitchFamily="34" charset="0"/>
            </a:endParaRPr>
          </a:p>
          <a:p>
            <a:pPr marL="0" indent="0" algn="ctr">
              <a:buFont typeface="Wingdings" pitchFamily="2" charset="2"/>
              <a:buNone/>
              <a:defRPr/>
            </a:pPr>
            <a:endParaRPr lang="en-US" sz="2200" dirty="0">
              <a:solidFill>
                <a:srgbClr val="0000FF"/>
              </a:solidFill>
            </a:endParaRPr>
          </a:p>
        </p:txBody>
      </p:sp>
    </p:spTree>
    <p:extLst>
      <p:ext uri="{BB962C8B-B14F-4D97-AF65-F5344CB8AC3E}">
        <p14:creationId xmlns:p14="http://schemas.microsoft.com/office/powerpoint/2010/main" val="237090289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2286000" y="228600"/>
            <a:ext cx="4495800" cy="914400"/>
          </a:xfrm>
        </p:spPr>
        <p:txBody>
          <a:bodyPr/>
          <a:lstStyle/>
          <a:p>
            <a:pPr algn="ctr"/>
            <a:r>
              <a:rPr lang="en-US" sz="3600" b="1" smtClean="0">
                <a:latin typeface="Tw Cen MT" pitchFamily="34" charset="0"/>
              </a:rPr>
              <a:t>GHS and HazComm</a:t>
            </a:r>
            <a:endParaRPr lang="en-US" sz="3600" smtClean="0"/>
          </a:p>
        </p:txBody>
      </p:sp>
      <p:sp>
        <p:nvSpPr>
          <p:cNvPr id="66563" name="Text Placeholder 2"/>
          <p:cNvSpPr>
            <a:spLocks noGrp="1"/>
          </p:cNvSpPr>
          <p:nvPr>
            <p:ph type="body" sz="half" idx="1"/>
          </p:nvPr>
        </p:nvSpPr>
        <p:spPr>
          <a:xfrm>
            <a:off x="2286000" y="1600200"/>
            <a:ext cx="4343400" cy="304800"/>
          </a:xfrm>
        </p:spPr>
        <p:txBody>
          <a:bodyPr/>
          <a:lstStyle/>
          <a:p>
            <a:pPr marL="0" indent="0">
              <a:buFont typeface="Wingdings" pitchFamily="2" charset="2"/>
              <a:buNone/>
            </a:pPr>
            <a:r>
              <a:rPr lang="en-US" sz="1200" dirty="0" smtClean="0">
                <a:solidFill>
                  <a:srgbClr val="0066FF"/>
                </a:solidFill>
                <a:latin typeface="Tw Cen MT" pitchFamily="34" charset="0"/>
              </a:rPr>
              <a:t>From the </a:t>
            </a:r>
            <a:r>
              <a:rPr lang="en-US" sz="1200" dirty="0" smtClean="0">
                <a:solidFill>
                  <a:srgbClr val="6600FF"/>
                </a:solidFill>
                <a:latin typeface="Tw Cen MT" pitchFamily="34" charset="0"/>
              </a:rPr>
              <a:t>Purple Book</a:t>
            </a:r>
            <a:r>
              <a:rPr lang="en-US" sz="1200" dirty="0" smtClean="0">
                <a:solidFill>
                  <a:srgbClr val="0066FF"/>
                </a:solidFill>
                <a:latin typeface="Tw Cen MT" pitchFamily="34" charset="0"/>
              </a:rPr>
              <a:t>, the reason OSHA is adopting this new system:</a:t>
            </a:r>
          </a:p>
        </p:txBody>
      </p:sp>
      <p:sp>
        <p:nvSpPr>
          <p:cNvPr id="7" name="Rectangle 6"/>
          <p:cNvSpPr/>
          <p:nvPr/>
        </p:nvSpPr>
        <p:spPr>
          <a:xfrm>
            <a:off x="709613" y="2133600"/>
            <a:ext cx="7138987" cy="4185761"/>
          </a:xfrm>
          <a:prstGeom prst="rect">
            <a:avLst/>
          </a:prstGeom>
        </p:spPr>
        <p:txBody>
          <a:bodyPr wrap="square">
            <a:spAutoFit/>
          </a:bodyPr>
          <a:lstStyle/>
          <a:p>
            <a:pPr algn="l">
              <a:defRPr/>
            </a:pPr>
            <a:r>
              <a:rPr lang="en-US" sz="1400" dirty="0">
                <a:latin typeface="Tw Cen MT" pitchFamily="34" charset="0"/>
              </a:rPr>
              <a:t>It is anticipated that application of the GHS will:</a:t>
            </a:r>
          </a:p>
          <a:p>
            <a:pPr algn="l">
              <a:defRPr/>
            </a:pPr>
            <a:endParaRPr lang="en-US" sz="700" dirty="0">
              <a:latin typeface="Tw Cen MT" pitchFamily="34" charset="0"/>
            </a:endParaRPr>
          </a:p>
          <a:p>
            <a:pPr marL="576263" lvl="1" indent="-119063">
              <a:buFont typeface="Arial" pitchFamily="34" charset="0"/>
              <a:buChar char="•"/>
              <a:defRPr/>
            </a:pPr>
            <a:r>
              <a:rPr lang="en-US" sz="1400" dirty="0">
                <a:latin typeface="Tw Cen MT" pitchFamily="34" charset="0"/>
              </a:rPr>
              <a:t>Enhance the protection of human health and the environment by providing an internationally comprehensible </a:t>
            </a:r>
            <a:r>
              <a:rPr lang="en-US" sz="1400" dirty="0" smtClean="0">
                <a:latin typeface="Tw Cen MT" pitchFamily="34" charset="0"/>
              </a:rPr>
              <a:t>system</a:t>
            </a:r>
          </a:p>
          <a:p>
            <a:pPr marL="576263" lvl="1" indent="-119063">
              <a:buFont typeface="Arial" pitchFamily="34" charset="0"/>
              <a:buChar char="•"/>
              <a:defRPr/>
            </a:pPr>
            <a:r>
              <a:rPr lang="en-US" sz="1400" dirty="0" smtClean="0">
                <a:latin typeface="Tw Cen MT" pitchFamily="34" charset="0"/>
              </a:rPr>
              <a:t>Provide </a:t>
            </a:r>
            <a:r>
              <a:rPr lang="en-US" sz="1400" dirty="0">
                <a:latin typeface="Tw Cen MT" pitchFamily="34" charset="0"/>
              </a:rPr>
              <a:t>a recognized framework to develop regulations for those countries without existing </a:t>
            </a:r>
            <a:r>
              <a:rPr lang="en-US" sz="1400" dirty="0" smtClean="0">
                <a:latin typeface="Tw Cen MT" pitchFamily="34" charset="0"/>
              </a:rPr>
              <a:t>systems</a:t>
            </a:r>
            <a:endParaRPr lang="en-US" sz="1400" dirty="0">
              <a:latin typeface="Tw Cen MT" pitchFamily="34" charset="0"/>
            </a:endParaRPr>
          </a:p>
          <a:p>
            <a:pPr marL="576263" lvl="1" indent="-119063">
              <a:buFont typeface="Arial" pitchFamily="34" charset="0"/>
              <a:buChar char="•"/>
              <a:defRPr/>
            </a:pPr>
            <a:r>
              <a:rPr lang="en-US" sz="1400" dirty="0">
                <a:latin typeface="Tw Cen MT" pitchFamily="34" charset="0"/>
              </a:rPr>
              <a:t>Facilitate international trade in chemicals whose hazards have been identified on an international </a:t>
            </a:r>
            <a:r>
              <a:rPr lang="en-US" sz="1400" dirty="0" smtClean="0">
                <a:latin typeface="Tw Cen MT" pitchFamily="34" charset="0"/>
              </a:rPr>
              <a:t>basis</a:t>
            </a:r>
            <a:endParaRPr lang="en-US" sz="1400" dirty="0">
              <a:latin typeface="Tw Cen MT" pitchFamily="34" charset="0"/>
            </a:endParaRPr>
          </a:p>
          <a:p>
            <a:pPr marL="576263" lvl="1" indent="-119063">
              <a:buFont typeface="Arial" pitchFamily="34" charset="0"/>
              <a:buChar char="•"/>
              <a:defRPr/>
            </a:pPr>
            <a:r>
              <a:rPr lang="en-US" sz="1400" dirty="0">
                <a:latin typeface="Tw Cen MT" pitchFamily="34" charset="0"/>
              </a:rPr>
              <a:t>Reduce the need for testing and evaluation against multiple classification </a:t>
            </a:r>
            <a:r>
              <a:rPr lang="en-US" sz="1400" dirty="0" smtClean="0">
                <a:latin typeface="Tw Cen MT" pitchFamily="34" charset="0"/>
              </a:rPr>
              <a:t>systems</a:t>
            </a:r>
            <a:endParaRPr lang="en-US" sz="1400" dirty="0">
              <a:latin typeface="Tw Cen MT" pitchFamily="34" charset="0"/>
            </a:endParaRPr>
          </a:p>
          <a:p>
            <a:pPr marL="285750" indent="-285750" algn="l">
              <a:buFont typeface="Arial" pitchFamily="34" charset="0"/>
              <a:buChar char="•"/>
              <a:defRPr/>
            </a:pPr>
            <a:endParaRPr lang="en-US" sz="1400" dirty="0">
              <a:latin typeface="Tw Cen MT" pitchFamily="34" charset="0"/>
            </a:endParaRPr>
          </a:p>
          <a:p>
            <a:pPr marL="285750" indent="-285750" algn="l">
              <a:buFont typeface="Arial" pitchFamily="34" charset="0"/>
              <a:buChar char="•"/>
              <a:defRPr/>
            </a:pPr>
            <a:endParaRPr lang="en-US" sz="1400" dirty="0">
              <a:latin typeface="Tw Cen MT" pitchFamily="34" charset="0"/>
            </a:endParaRPr>
          </a:p>
          <a:p>
            <a:pPr algn="l">
              <a:defRPr/>
            </a:pPr>
            <a:r>
              <a:rPr lang="en-US" sz="1400" dirty="0">
                <a:latin typeface="Tw Cen MT" pitchFamily="34" charset="0"/>
              </a:rPr>
              <a:t>The tangible benefits to governments are: </a:t>
            </a:r>
          </a:p>
          <a:p>
            <a:pPr algn="l">
              <a:defRPr/>
            </a:pPr>
            <a:endParaRPr lang="en-US" sz="700" dirty="0">
              <a:latin typeface="Tw Cen MT" pitchFamily="34" charset="0"/>
            </a:endParaRPr>
          </a:p>
          <a:p>
            <a:pPr marL="576263" lvl="1" indent="-119063">
              <a:buFont typeface="Arial" pitchFamily="34" charset="0"/>
              <a:buChar char="•"/>
              <a:defRPr/>
            </a:pPr>
            <a:r>
              <a:rPr lang="en-US" sz="1400" dirty="0">
                <a:latin typeface="Tw Cen MT" pitchFamily="34" charset="0"/>
              </a:rPr>
              <a:t>Fewer chemical accidents and </a:t>
            </a:r>
            <a:r>
              <a:rPr lang="en-US" sz="1400" dirty="0" smtClean="0">
                <a:latin typeface="Tw Cen MT" pitchFamily="34" charset="0"/>
              </a:rPr>
              <a:t>incidents</a:t>
            </a:r>
            <a:endParaRPr lang="en-US" sz="1400" dirty="0">
              <a:latin typeface="Tw Cen MT" pitchFamily="34" charset="0"/>
            </a:endParaRPr>
          </a:p>
          <a:p>
            <a:pPr marL="576263" lvl="1" indent="-119063">
              <a:buFont typeface="Arial" pitchFamily="34" charset="0"/>
              <a:buChar char="•"/>
              <a:defRPr/>
            </a:pPr>
            <a:r>
              <a:rPr lang="en-US" sz="1400" dirty="0">
                <a:latin typeface="Tw Cen MT" pitchFamily="34" charset="0"/>
              </a:rPr>
              <a:t>Lower health care </a:t>
            </a:r>
            <a:r>
              <a:rPr lang="en-US" sz="1400" dirty="0" smtClean="0">
                <a:latin typeface="Tw Cen MT" pitchFamily="34" charset="0"/>
              </a:rPr>
              <a:t>costs</a:t>
            </a:r>
            <a:endParaRPr lang="en-US" sz="1400" dirty="0">
              <a:latin typeface="Tw Cen MT" pitchFamily="34" charset="0"/>
            </a:endParaRPr>
          </a:p>
          <a:p>
            <a:pPr marL="576263" lvl="1" indent="-119063">
              <a:buFont typeface="Arial" pitchFamily="34" charset="0"/>
              <a:buChar char="•"/>
              <a:defRPr/>
            </a:pPr>
            <a:r>
              <a:rPr lang="en-US" sz="1400" dirty="0">
                <a:latin typeface="Tw Cen MT" pitchFamily="34" charset="0"/>
              </a:rPr>
              <a:t>Improved protection of workers and the public from chemical </a:t>
            </a:r>
            <a:r>
              <a:rPr lang="en-US" sz="1400" dirty="0" smtClean="0">
                <a:latin typeface="Tw Cen MT" pitchFamily="34" charset="0"/>
              </a:rPr>
              <a:t>hazards</a:t>
            </a:r>
            <a:endParaRPr lang="en-US" sz="1400" dirty="0">
              <a:latin typeface="Tw Cen MT" pitchFamily="34" charset="0"/>
            </a:endParaRPr>
          </a:p>
          <a:p>
            <a:pPr marL="576263" lvl="1" indent="-119063">
              <a:buFont typeface="Arial" pitchFamily="34" charset="0"/>
              <a:buChar char="•"/>
              <a:defRPr/>
            </a:pPr>
            <a:r>
              <a:rPr lang="en-US" sz="1400" dirty="0">
                <a:latin typeface="Tw Cen MT" pitchFamily="34" charset="0"/>
              </a:rPr>
              <a:t>Avoiding duplication of effort in creating national </a:t>
            </a:r>
            <a:r>
              <a:rPr lang="en-US" sz="1400" dirty="0" smtClean="0">
                <a:latin typeface="Tw Cen MT" pitchFamily="34" charset="0"/>
              </a:rPr>
              <a:t>systems</a:t>
            </a:r>
            <a:endParaRPr lang="en-US" sz="1400" dirty="0">
              <a:latin typeface="Tw Cen MT" pitchFamily="34" charset="0"/>
            </a:endParaRPr>
          </a:p>
          <a:p>
            <a:pPr marL="576263" lvl="1" indent="-119063">
              <a:buFont typeface="Arial" pitchFamily="34" charset="0"/>
              <a:buChar char="•"/>
              <a:defRPr/>
            </a:pPr>
            <a:r>
              <a:rPr lang="en-US" sz="1400" dirty="0">
                <a:latin typeface="Tw Cen MT" pitchFamily="34" charset="0"/>
              </a:rPr>
              <a:t>Reduction in the costs of </a:t>
            </a:r>
            <a:r>
              <a:rPr lang="en-US" sz="1400" dirty="0" smtClean="0">
                <a:latin typeface="Tw Cen MT" pitchFamily="34" charset="0"/>
              </a:rPr>
              <a:t>enforcement</a:t>
            </a:r>
            <a:endParaRPr lang="en-US" sz="1400" dirty="0">
              <a:latin typeface="Tw Cen MT" pitchFamily="34" charset="0"/>
            </a:endParaRPr>
          </a:p>
          <a:p>
            <a:pPr marL="576263" lvl="1" indent="-119063">
              <a:buFont typeface="Arial" pitchFamily="34" charset="0"/>
              <a:buChar char="•"/>
              <a:defRPr/>
            </a:pPr>
            <a:r>
              <a:rPr lang="en-US" sz="1400" dirty="0">
                <a:latin typeface="Tw Cen MT" pitchFamily="34" charset="0"/>
              </a:rPr>
              <a:t>Improved reputation on chemical issues, both domestically and </a:t>
            </a:r>
            <a:r>
              <a:rPr lang="en-US" sz="1400" dirty="0" smtClean="0">
                <a:latin typeface="Tw Cen MT" pitchFamily="34" charset="0"/>
              </a:rPr>
              <a:t>internationally</a:t>
            </a:r>
            <a:endParaRPr lang="en-US" sz="1400" dirty="0">
              <a:latin typeface="Tw Cen MT" pitchFamily="34" charset="0"/>
            </a:endParaRPr>
          </a:p>
          <a:p>
            <a:pPr marL="285750" indent="-285750" algn="l">
              <a:buFont typeface="Arial" pitchFamily="34" charset="0"/>
              <a:buChar char="•"/>
              <a:defRPr/>
            </a:pPr>
            <a:endParaRPr lang="en-US" sz="1400" dirty="0">
              <a:latin typeface="Tw Cen MT" pitchFamily="34" charset="0"/>
            </a:endParaRPr>
          </a:p>
        </p:txBody>
      </p:sp>
    </p:spTree>
    <p:extLst>
      <p:ext uri="{BB962C8B-B14F-4D97-AF65-F5344CB8AC3E}">
        <p14:creationId xmlns:p14="http://schemas.microsoft.com/office/powerpoint/2010/main" val="189819352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2286000" y="228600"/>
            <a:ext cx="4495800" cy="914400"/>
          </a:xfrm>
        </p:spPr>
        <p:txBody>
          <a:bodyPr/>
          <a:lstStyle/>
          <a:p>
            <a:pPr algn="ctr"/>
            <a:r>
              <a:rPr lang="en-US" sz="3600" b="1" smtClean="0">
                <a:latin typeface="Tw Cen MT" pitchFamily="34" charset="0"/>
              </a:rPr>
              <a:t>GHS and HazComm</a:t>
            </a:r>
            <a:endParaRPr lang="en-US" sz="3600" smtClean="0"/>
          </a:p>
        </p:txBody>
      </p:sp>
      <p:sp>
        <p:nvSpPr>
          <p:cNvPr id="67587" name="Text Placeholder 2"/>
          <p:cNvSpPr>
            <a:spLocks noGrp="1"/>
          </p:cNvSpPr>
          <p:nvPr>
            <p:ph type="body" sz="half" idx="1"/>
          </p:nvPr>
        </p:nvSpPr>
        <p:spPr>
          <a:xfrm>
            <a:off x="2133600" y="1600200"/>
            <a:ext cx="4800600" cy="304800"/>
          </a:xfrm>
        </p:spPr>
        <p:txBody>
          <a:bodyPr/>
          <a:lstStyle/>
          <a:p>
            <a:pPr marL="0" indent="0">
              <a:buFont typeface="Wingdings" pitchFamily="2" charset="2"/>
              <a:buNone/>
            </a:pPr>
            <a:r>
              <a:rPr lang="en-US" sz="1200" b="1" dirty="0" smtClean="0">
                <a:solidFill>
                  <a:srgbClr val="0066FF"/>
                </a:solidFill>
                <a:latin typeface="Tw Cen MT" pitchFamily="34" charset="0"/>
              </a:rPr>
              <a:t>cont. </a:t>
            </a:r>
            <a:r>
              <a:rPr lang="en-US" sz="1200" dirty="0" smtClean="0">
                <a:solidFill>
                  <a:srgbClr val="0066FF"/>
                </a:solidFill>
                <a:latin typeface="Tw Cen MT" pitchFamily="34" charset="0"/>
              </a:rPr>
              <a:t>- From the </a:t>
            </a:r>
            <a:r>
              <a:rPr lang="en-US" sz="1200" dirty="0" smtClean="0">
                <a:solidFill>
                  <a:srgbClr val="6600FF"/>
                </a:solidFill>
                <a:latin typeface="Tw Cen MT" pitchFamily="34" charset="0"/>
              </a:rPr>
              <a:t>Purple Book</a:t>
            </a:r>
            <a:r>
              <a:rPr lang="en-US" sz="1200" dirty="0" smtClean="0">
                <a:solidFill>
                  <a:srgbClr val="0066FF"/>
                </a:solidFill>
                <a:latin typeface="Tw Cen MT" pitchFamily="34" charset="0"/>
              </a:rPr>
              <a:t>, the reason OSHA is adopting this new system:</a:t>
            </a:r>
          </a:p>
        </p:txBody>
      </p:sp>
      <p:sp>
        <p:nvSpPr>
          <p:cNvPr id="7" name="Rectangle 6"/>
          <p:cNvSpPr/>
          <p:nvPr/>
        </p:nvSpPr>
        <p:spPr>
          <a:xfrm>
            <a:off x="609600" y="2009775"/>
            <a:ext cx="6324600" cy="3216265"/>
          </a:xfrm>
          <a:prstGeom prst="rect">
            <a:avLst/>
          </a:prstGeom>
        </p:spPr>
        <p:txBody>
          <a:bodyPr wrap="square">
            <a:spAutoFit/>
          </a:bodyPr>
          <a:lstStyle/>
          <a:p>
            <a:pPr algn="l">
              <a:defRPr/>
            </a:pPr>
            <a:endParaRPr lang="en-US" sz="1400" dirty="0">
              <a:solidFill>
                <a:srgbClr val="61190B"/>
              </a:solidFill>
              <a:latin typeface="Tw Cen MT" pitchFamily="34" charset="0"/>
            </a:endParaRPr>
          </a:p>
          <a:p>
            <a:pPr algn="l">
              <a:defRPr/>
            </a:pPr>
            <a:r>
              <a:rPr lang="en-US" sz="1400" dirty="0">
                <a:latin typeface="Tw Cen MT" pitchFamily="34" charset="0"/>
              </a:rPr>
              <a:t>Some of the benefits to companies listed in the Purple Book </a:t>
            </a:r>
            <a:r>
              <a:rPr lang="en-US" sz="1400" dirty="0" smtClean="0">
                <a:latin typeface="Tw Cen MT" pitchFamily="34" charset="0"/>
              </a:rPr>
              <a:t>include:</a:t>
            </a:r>
          </a:p>
          <a:p>
            <a:pPr algn="l">
              <a:defRPr/>
            </a:pPr>
            <a:endParaRPr lang="en-US" sz="700" dirty="0" smtClean="0">
              <a:latin typeface="Tw Cen MT" pitchFamily="34" charset="0"/>
            </a:endParaRPr>
          </a:p>
          <a:p>
            <a:pPr marL="576263" lvl="1" indent="-119063">
              <a:buFont typeface="Arial" pitchFamily="34" charset="0"/>
              <a:buChar char="•"/>
              <a:defRPr/>
            </a:pPr>
            <a:r>
              <a:rPr lang="en-US" sz="1400" dirty="0" smtClean="0">
                <a:latin typeface="Tw Cen MT" pitchFamily="34" charset="0"/>
              </a:rPr>
              <a:t>safer </a:t>
            </a:r>
            <a:r>
              <a:rPr lang="en-US" sz="1400" dirty="0">
                <a:latin typeface="Tw Cen MT" pitchFamily="34" charset="0"/>
              </a:rPr>
              <a:t>work </a:t>
            </a:r>
            <a:r>
              <a:rPr lang="en-US" sz="1400" dirty="0" smtClean="0">
                <a:latin typeface="Tw Cen MT" pitchFamily="34" charset="0"/>
              </a:rPr>
              <a:t>environment</a:t>
            </a:r>
            <a:endParaRPr lang="en-US" sz="1400" dirty="0">
              <a:latin typeface="Tw Cen MT" pitchFamily="34" charset="0"/>
            </a:endParaRPr>
          </a:p>
          <a:p>
            <a:pPr marL="576263" lvl="1" indent="-119063">
              <a:buFont typeface="Arial" pitchFamily="34" charset="0"/>
              <a:buChar char="•"/>
              <a:defRPr/>
            </a:pPr>
            <a:r>
              <a:rPr lang="en-US" sz="1400" dirty="0">
                <a:latin typeface="Tw Cen MT" pitchFamily="34" charset="0"/>
              </a:rPr>
              <a:t>increased </a:t>
            </a:r>
            <a:r>
              <a:rPr lang="en-US" sz="1400" dirty="0" smtClean="0">
                <a:latin typeface="Tw Cen MT" pitchFamily="34" charset="0"/>
              </a:rPr>
              <a:t>efficiency</a:t>
            </a:r>
            <a:endParaRPr lang="en-US" sz="1400" dirty="0">
              <a:latin typeface="Tw Cen MT" pitchFamily="34" charset="0"/>
            </a:endParaRPr>
          </a:p>
          <a:p>
            <a:pPr marL="576263" lvl="1" indent="-119063">
              <a:buFont typeface="Arial" pitchFamily="34" charset="0"/>
              <a:buChar char="•"/>
              <a:defRPr/>
            </a:pPr>
            <a:r>
              <a:rPr lang="en-US" sz="1400" dirty="0">
                <a:latin typeface="Tw Cen MT" pitchFamily="34" charset="0"/>
              </a:rPr>
              <a:t>maximize expert </a:t>
            </a:r>
            <a:r>
              <a:rPr lang="en-US" sz="1400" dirty="0" smtClean="0">
                <a:latin typeface="Tw Cen MT" pitchFamily="34" charset="0"/>
              </a:rPr>
              <a:t>resources</a:t>
            </a:r>
            <a:endParaRPr lang="en-US" sz="1400" dirty="0">
              <a:latin typeface="Tw Cen MT" pitchFamily="34" charset="0"/>
            </a:endParaRPr>
          </a:p>
          <a:p>
            <a:pPr marL="576263" lvl="1" indent="-119063">
              <a:buFont typeface="Arial" pitchFamily="34" charset="0"/>
              <a:buChar char="•"/>
              <a:defRPr/>
            </a:pPr>
            <a:r>
              <a:rPr lang="en-US" sz="1400" dirty="0">
                <a:latin typeface="Tw Cen MT" pitchFamily="34" charset="0"/>
              </a:rPr>
              <a:t>reduced costs due to fewer accidents and </a:t>
            </a:r>
            <a:r>
              <a:rPr lang="en-US" sz="1400" dirty="0" smtClean="0">
                <a:latin typeface="Tw Cen MT" pitchFamily="34" charset="0"/>
              </a:rPr>
              <a:t>illnesses</a:t>
            </a:r>
            <a:endParaRPr lang="en-US" sz="1400" dirty="0">
              <a:latin typeface="Tw Cen MT" pitchFamily="34" charset="0"/>
            </a:endParaRPr>
          </a:p>
          <a:p>
            <a:pPr marL="576263" lvl="1" indent="-119063">
              <a:buFont typeface="Arial" pitchFamily="34" charset="0"/>
              <a:buChar char="•"/>
              <a:defRPr/>
            </a:pPr>
            <a:r>
              <a:rPr lang="en-US" sz="1400" dirty="0">
                <a:latin typeface="Tw Cen MT" pitchFamily="34" charset="0"/>
              </a:rPr>
              <a:t>improved corporate image and </a:t>
            </a:r>
            <a:r>
              <a:rPr lang="en-US" sz="1400" dirty="0" smtClean="0">
                <a:latin typeface="Tw Cen MT" pitchFamily="34" charset="0"/>
              </a:rPr>
              <a:t>credibility</a:t>
            </a:r>
            <a:endParaRPr lang="en-US" sz="1400" dirty="0">
              <a:latin typeface="Tw Cen MT" pitchFamily="34" charset="0"/>
            </a:endParaRPr>
          </a:p>
          <a:p>
            <a:pPr marL="285750" indent="-285750" algn="l">
              <a:buFont typeface="Arial" pitchFamily="34" charset="0"/>
              <a:buChar char="•"/>
              <a:defRPr/>
            </a:pPr>
            <a:endParaRPr lang="en-US" sz="1400" dirty="0">
              <a:latin typeface="Tw Cen MT" pitchFamily="34" charset="0"/>
            </a:endParaRPr>
          </a:p>
          <a:p>
            <a:pPr marL="285750" indent="-285750" algn="l">
              <a:buFont typeface="Arial" pitchFamily="34" charset="0"/>
              <a:buChar char="•"/>
              <a:defRPr/>
            </a:pPr>
            <a:endParaRPr lang="en-US" sz="1400" dirty="0">
              <a:latin typeface="Tw Cen MT" pitchFamily="34" charset="0"/>
            </a:endParaRPr>
          </a:p>
          <a:p>
            <a:pPr algn="l">
              <a:defRPr/>
            </a:pPr>
            <a:r>
              <a:rPr lang="en-US" sz="1400" dirty="0">
                <a:latin typeface="Tw Cen MT" pitchFamily="34" charset="0"/>
              </a:rPr>
              <a:t>Benefits to workers and members of the public include: </a:t>
            </a:r>
          </a:p>
          <a:p>
            <a:pPr algn="l">
              <a:defRPr/>
            </a:pPr>
            <a:endParaRPr lang="en-US" sz="700" dirty="0">
              <a:latin typeface="Tw Cen MT" pitchFamily="34" charset="0"/>
            </a:endParaRPr>
          </a:p>
          <a:p>
            <a:pPr marL="576263" lvl="1" indent="-119063">
              <a:buFont typeface="Arial" pitchFamily="34" charset="0"/>
              <a:buChar char="•"/>
              <a:defRPr/>
            </a:pPr>
            <a:r>
              <a:rPr lang="en-US" sz="1400" dirty="0">
                <a:latin typeface="Tw Cen MT" pitchFamily="34" charset="0"/>
              </a:rPr>
              <a:t>improved safety through consistent and simplified communications on chemical hazards and </a:t>
            </a:r>
            <a:r>
              <a:rPr lang="en-US" sz="1400" dirty="0" smtClean="0">
                <a:latin typeface="Tw Cen MT" pitchFamily="34" charset="0"/>
              </a:rPr>
              <a:t>practices</a:t>
            </a:r>
            <a:endParaRPr lang="en-US" sz="1400" dirty="0">
              <a:latin typeface="Tw Cen MT" pitchFamily="34" charset="0"/>
            </a:endParaRPr>
          </a:p>
          <a:p>
            <a:pPr marL="576263" lvl="1" indent="-119063">
              <a:buFont typeface="Arial" pitchFamily="34" charset="0"/>
              <a:buChar char="•"/>
              <a:defRPr/>
            </a:pPr>
            <a:r>
              <a:rPr lang="en-US" sz="1400" dirty="0">
                <a:latin typeface="Tw Cen MT" pitchFamily="34" charset="0"/>
              </a:rPr>
              <a:t>greater awareness of hazards, resulting in safer use of </a:t>
            </a:r>
            <a:r>
              <a:rPr lang="en-US" sz="1400" dirty="0" smtClean="0">
                <a:latin typeface="Tw Cen MT" pitchFamily="34" charset="0"/>
              </a:rPr>
              <a:t>chemicals</a:t>
            </a:r>
            <a:endParaRPr lang="en-US" sz="1400" dirty="0">
              <a:latin typeface="Tw Cen MT" pitchFamily="34" charset="0"/>
            </a:endParaRPr>
          </a:p>
        </p:txBody>
      </p:sp>
    </p:spTree>
    <p:extLst>
      <p:ext uri="{BB962C8B-B14F-4D97-AF65-F5344CB8AC3E}">
        <p14:creationId xmlns:p14="http://schemas.microsoft.com/office/powerpoint/2010/main" val="44713372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2286000" y="228600"/>
            <a:ext cx="4495800" cy="914400"/>
          </a:xfrm>
        </p:spPr>
        <p:txBody>
          <a:bodyPr/>
          <a:lstStyle/>
          <a:p>
            <a:pPr algn="ctr"/>
            <a:r>
              <a:rPr lang="en-US" sz="3600" b="1" smtClean="0">
                <a:latin typeface="Tw Cen MT" pitchFamily="34" charset="0"/>
              </a:rPr>
              <a:t>GHS and HazComm</a:t>
            </a:r>
            <a:endParaRPr lang="en-US" sz="3600" smtClean="0"/>
          </a:p>
        </p:txBody>
      </p:sp>
      <p:sp>
        <p:nvSpPr>
          <p:cNvPr id="68611" name="Text Placeholder 2"/>
          <p:cNvSpPr>
            <a:spLocks noGrp="1"/>
          </p:cNvSpPr>
          <p:nvPr>
            <p:ph type="body" sz="half" idx="1"/>
          </p:nvPr>
        </p:nvSpPr>
        <p:spPr>
          <a:xfrm>
            <a:off x="3048000" y="1600200"/>
            <a:ext cx="2971800" cy="304800"/>
          </a:xfrm>
        </p:spPr>
        <p:txBody>
          <a:bodyPr/>
          <a:lstStyle/>
          <a:p>
            <a:pPr marL="0" indent="0">
              <a:buFont typeface="Wingdings" pitchFamily="2" charset="2"/>
              <a:buNone/>
            </a:pPr>
            <a:r>
              <a:rPr lang="en-US" sz="1200" dirty="0" smtClean="0">
                <a:solidFill>
                  <a:srgbClr val="0066FF"/>
                </a:solidFill>
                <a:latin typeface="Tw Cen MT" pitchFamily="34" charset="0"/>
              </a:rPr>
              <a:t>The reason OSHA is adopting this new system:</a:t>
            </a:r>
          </a:p>
        </p:txBody>
      </p:sp>
      <p:sp>
        <p:nvSpPr>
          <p:cNvPr id="7" name="Rectangle 6"/>
          <p:cNvSpPr/>
          <p:nvPr/>
        </p:nvSpPr>
        <p:spPr>
          <a:xfrm>
            <a:off x="685800" y="1981200"/>
            <a:ext cx="7802563" cy="4185761"/>
          </a:xfrm>
          <a:prstGeom prst="rect">
            <a:avLst/>
          </a:prstGeom>
        </p:spPr>
        <p:txBody>
          <a:bodyPr>
            <a:spAutoFit/>
          </a:bodyPr>
          <a:lstStyle/>
          <a:p>
            <a:pPr algn="l">
              <a:defRPr/>
            </a:pPr>
            <a:endParaRPr lang="en-US" sz="1400" dirty="0">
              <a:solidFill>
                <a:srgbClr val="61190B"/>
              </a:solidFill>
              <a:latin typeface="Tw Cen MT" pitchFamily="34" charset="0"/>
            </a:endParaRPr>
          </a:p>
          <a:p>
            <a:pPr algn="l">
              <a:defRPr/>
            </a:pPr>
            <a:r>
              <a:rPr lang="en-US" sz="1400" dirty="0">
                <a:latin typeface="Tw Cen MT" pitchFamily="34" charset="0"/>
              </a:rPr>
              <a:t>Facts about GHS</a:t>
            </a:r>
            <a:r>
              <a:rPr lang="en-US" sz="1400" dirty="0" smtClean="0">
                <a:latin typeface="Tw Cen MT" pitchFamily="34" charset="0"/>
              </a:rPr>
              <a:t>:</a:t>
            </a:r>
          </a:p>
          <a:p>
            <a:pPr algn="l">
              <a:defRPr/>
            </a:pPr>
            <a:endParaRPr lang="en-US" sz="700" dirty="0">
              <a:latin typeface="Tw Cen MT" pitchFamily="34" charset="0"/>
            </a:endParaRPr>
          </a:p>
          <a:p>
            <a:pPr marL="576263" lvl="1" indent="-119063">
              <a:buFont typeface="Arial" pitchFamily="34" charset="0"/>
              <a:buChar char="•"/>
              <a:defRPr/>
            </a:pPr>
            <a:r>
              <a:rPr lang="en-US" sz="1400" dirty="0" smtClean="0">
                <a:latin typeface="Tw Cen MT" pitchFamily="34" charset="0"/>
              </a:rPr>
              <a:t>It </a:t>
            </a:r>
            <a:r>
              <a:rPr lang="en-US" sz="1400" dirty="0">
                <a:latin typeface="Tw Cen MT" pitchFamily="34" charset="0"/>
              </a:rPr>
              <a:t>was developed by the United Nations as a way to collaborate agreement on chemical regulations and standards with participating countries.</a:t>
            </a:r>
          </a:p>
          <a:p>
            <a:pPr marL="576263" lvl="1" indent="-119063">
              <a:buFont typeface="Arial" pitchFamily="34" charset="0"/>
              <a:buChar char="•"/>
              <a:defRPr/>
            </a:pPr>
            <a:r>
              <a:rPr lang="en-US" sz="1400" dirty="0">
                <a:latin typeface="Tw Cen MT" pitchFamily="34" charset="0"/>
              </a:rPr>
              <a:t>It is hoped that GHS will make international sale and transportation of hazardous chemicals easier and make workplace conditions safer.</a:t>
            </a:r>
          </a:p>
          <a:p>
            <a:pPr marL="576263" lvl="1" indent="-119063">
              <a:buFont typeface="Arial" pitchFamily="34" charset="0"/>
              <a:buChar char="•"/>
              <a:defRPr/>
            </a:pPr>
            <a:r>
              <a:rPr lang="en-US" sz="1400" dirty="0">
                <a:latin typeface="Tw Cen MT" pitchFamily="34" charset="0"/>
              </a:rPr>
              <a:t>U.S. officially adopted GHS on March 26, 2012.  OSHA’s adoption is actually a </a:t>
            </a:r>
            <a:r>
              <a:rPr lang="en-US" sz="1400" i="1" dirty="0">
                <a:latin typeface="Tw Cen MT" pitchFamily="34" charset="0"/>
              </a:rPr>
              <a:t>revision</a:t>
            </a:r>
            <a:r>
              <a:rPr lang="en-US" sz="1400" dirty="0">
                <a:latin typeface="Tw Cen MT" pitchFamily="34" charset="0"/>
              </a:rPr>
              <a:t> of the HCS to align with GHS.  OSHA calls this revision </a:t>
            </a:r>
            <a:r>
              <a:rPr lang="en-US" sz="1400" dirty="0" smtClean="0">
                <a:latin typeface="Tw Cen MT" pitchFamily="34" charset="0"/>
              </a:rPr>
              <a:t>HazCom </a:t>
            </a:r>
            <a:r>
              <a:rPr lang="en-US" sz="1400" dirty="0">
                <a:latin typeface="Tw Cen MT" pitchFamily="34" charset="0"/>
              </a:rPr>
              <a:t>2012.</a:t>
            </a:r>
          </a:p>
          <a:p>
            <a:pPr marL="576263" lvl="1" indent="-119063">
              <a:buFont typeface="Arial" pitchFamily="34" charset="0"/>
              <a:buChar char="•"/>
              <a:defRPr/>
            </a:pPr>
            <a:r>
              <a:rPr lang="en-US" sz="1400" b="1" u="sng" dirty="0">
                <a:latin typeface="Tw Cen MT" pitchFamily="34" charset="0"/>
              </a:rPr>
              <a:t>GHS is not a global law or regulation</a:t>
            </a:r>
            <a:r>
              <a:rPr lang="en-US" sz="1400" dirty="0">
                <a:latin typeface="Tw Cen MT" pitchFamily="34" charset="0"/>
              </a:rPr>
              <a:t>, but a set of recommendations or collection of best practices.  No country is obligated to adopt all or any part of the GHS.  Countries can pick and choose which parts of the GHS they wish to incorporate into their own regulations, and they are responsible for its enforcement.</a:t>
            </a:r>
          </a:p>
          <a:p>
            <a:pPr marL="576263" lvl="1" indent="-119063">
              <a:buFont typeface="Arial" pitchFamily="34" charset="0"/>
              <a:buChar char="•"/>
              <a:defRPr/>
            </a:pPr>
            <a:r>
              <a:rPr lang="en-US" sz="1400" dirty="0">
                <a:latin typeface="Tw Cen MT" pitchFamily="34" charset="0"/>
              </a:rPr>
              <a:t>To date, over 65 countries have adopted GHS or are in the process of doing so.</a:t>
            </a:r>
          </a:p>
          <a:p>
            <a:pPr marL="576263" lvl="1" indent="-119063">
              <a:buFont typeface="Arial" pitchFamily="34" charset="0"/>
              <a:buChar char="•"/>
              <a:defRPr/>
            </a:pPr>
            <a:r>
              <a:rPr lang="en-US" sz="1400" dirty="0">
                <a:latin typeface="Tw Cen MT" pitchFamily="34" charset="0"/>
              </a:rPr>
              <a:t>Biggest changes for those adopting GHS will be safety labels, SDSs, and chemical classification.</a:t>
            </a:r>
          </a:p>
          <a:p>
            <a:pPr marL="576263" lvl="1" indent="-119063">
              <a:buFont typeface="Arial" pitchFamily="34" charset="0"/>
              <a:buChar char="•"/>
              <a:defRPr/>
            </a:pPr>
            <a:r>
              <a:rPr lang="en-US" sz="1400" dirty="0">
                <a:latin typeface="Tw Cen MT" pitchFamily="34" charset="0"/>
              </a:rPr>
              <a:t>Biggest costs to businesses is to re-classify all chemicals using GHS criteria and train workers on these changes.</a:t>
            </a:r>
          </a:p>
          <a:p>
            <a:pPr marL="285750" indent="-285750" algn="l">
              <a:buFont typeface="Arial" pitchFamily="34" charset="0"/>
              <a:buChar char="•"/>
              <a:defRPr/>
            </a:pPr>
            <a:endParaRPr lang="en-US" sz="1400" dirty="0">
              <a:solidFill>
                <a:srgbClr val="61190B"/>
              </a:solidFill>
              <a:latin typeface="Tw Cen MT" pitchFamily="34" charset="0"/>
            </a:endParaRPr>
          </a:p>
          <a:p>
            <a:pPr marL="285750" indent="-285750" algn="l">
              <a:buFont typeface="Arial" pitchFamily="34" charset="0"/>
              <a:buChar char="•"/>
              <a:defRPr/>
            </a:pPr>
            <a:endParaRPr lang="en-US" sz="1400" dirty="0">
              <a:solidFill>
                <a:srgbClr val="61190B"/>
              </a:solidFill>
              <a:latin typeface="Tw Cen MT" pitchFamily="34" charset="0"/>
            </a:endParaRPr>
          </a:p>
        </p:txBody>
      </p:sp>
    </p:spTree>
    <p:extLst>
      <p:ext uri="{BB962C8B-B14F-4D97-AF65-F5344CB8AC3E}">
        <p14:creationId xmlns:p14="http://schemas.microsoft.com/office/powerpoint/2010/main" val="9438639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2286000" y="228600"/>
            <a:ext cx="4495800" cy="914400"/>
          </a:xfrm>
        </p:spPr>
        <p:txBody>
          <a:bodyPr/>
          <a:lstStyle/>
          <a:p>
            <a:pPr algn="ctr"/>
            <a:r>
              <a:rPr lang="en-US" sz="3600" b="1" smtClean="0">
                <a:latin typeface="Tw Cen MT" pitchFamily="34" charset="0"/>
              </a:rPr>
              <a:t>GHS and HazComm</a:t>
            </a:r>
            <a:endParaRPr lang="en-US" sz="3600" smtClean="0"/>
          </a:p>
        </p:txBody>
      </p:sp>
      <p:sp>
        <p:nvSpPr>
          <p:cNvPr id="69635" name="Text Placeholder 2"/>
          <p:cNvSpPr>
            <a:spLocks noGrp="1"/>
          </p:cNvSpPr>
          <p:nvPr>
            <p:ph type="body" sz="half" idx="1"/>
          </p:nvPr>
        </p:nvSpPr>
        <p:spPr>
          <a:xfrm>
            <a:off x="3048000" y="1600200"/>
            <a:ext cx="2971800" cy="304800"/>
          </a:xfrm>
        </p:spPr>
        <p:txBody>
          <a:bodyPr/>
          <a:lstStyle/>
          <a:p>
            <a:pPr marL="0" indent="0">
              <a:buFont typeface="Wingdings" pitchFamily="2" charset="2"/>
              <a:buNone/>
            </a:pPr>
            <a:r>
              <a:rPr lang="en-US" sz="1200" dirty="0" smtClean="0">
                <a:solidFill>
                  <a:srgbClr val="0066FF"/>
                </a:solidFill>
                <a:latin typeface="Tw Cen MT" pitchFamily="34" charset="0"/>
              </a:rPr>
              <a:t>The reason OSHA is adopting this new system:</a:t>
            </a:r>
          </a:p>
        </p:txBody>
      </p:sp>
      <p:sp>
        <p:nvSpPr>
          <p:cNvPr id="7" name="Rectangle 6"/>
          <p:cNvSpPr/>
          <p:nvPr/>
        </p:nvSpPr>
        <p:spPr>
          <a:xfrm>
            <a:off x="676657" y="2133600"/>
            <a:ext cx="7696200" cy="4662815"/>
          </a:xfrm>
          <a:prstGeom prst="rect">
            <a:avLst/>
          </a:prstGeom>
        </p:spPr>
        <p:txBody>
          <a:bodyPr wrap="square">
            <a:spAutoFit/>
          </a:bodyPr>
          <a:lstStyle/>
          <a:p>
            <a:pPr algn="l"/>
            <a:r>
              <a:rPr lang="en-US" sz="1400" dirty="0">
                <a:latin typeface="Tw Cen MT" pitchFamily="34" charset="0"/>
              </a:rPr>
              <a:t>Facts about GHS (cont.):</a:t>
            </a:r>
          </a:p>
          <a:p>
            <a:pPr algn="l"/>
            <a:endParaRPr lang="en-US" sz="1400" dirty="0">
              <a:latin typeface="Tw Cen MT" pitchFamily="34" charset="0"/>
            </a:endParaRPr>
          </a:p>
          <a:p>
            <a:pPr algn="l"/>
            <a:r>
              <a:rPr lang="en-US" sz="1400" dirty="0">
                <a:latin typeface="Tw Cen MT" pitchFamily="34" charset="0"/>
              </a:rPr>
              <a:t>GHS is meant to be a logical and comprehensive approach to:</a:t>
            </a:r>
          </a:p>
          <a:p>
            <a:pPr algn="l"/>
            <a:r>
              <a:rPr lang="en-US" sz="1400" dirty="0">
                <a:latin typeface="Tw Cen MT" pitchFamily="34" charset="0"/>
              </a:rPr>
              <a:t> </a:t>
            </a:r>
          </a:p>
          <a:p>
            <a:pPr marL="685800" lvl="1" indent="-228600" algn="l">
              <a:buFont typeface="Arial" charset="0"/>
              <a:buAutoNum type="arabicPeriod"/>
            </a:pPr>
            <a:r>
              <a:rPr lang="en-US" sz="1400" dirty="0">
                <a:latin typeface="Tw Cen MT" pitchFamily="34" charset="0"/>
              </a:rPr>
              <a:t>Defining health, physical and environmental hazards of chemicals (although environmental hazards are outside OSHA’s jurisdiction</a:t>
            </a:r>
            <a:r>
              <a:rPr lang="en-US" sz="1400" dirty="0" smtClean="0">
                <a:latin typeface="Tw Cen MT" pitchFamily="34" charset="0"/>
              </a:rPr>
              <a:t>)</a:t>
            </a:r>
            <a:endParaRPr lang="en-US" sz="1400" dirty="0">
              <a:latin typeface="Tw Cen MT" pitchFamily="34" charset="0"/>
            </a:endParaRPr>
          </a:p>
          <a:p>
            <a:pPr marL="685800" lvl="1" indent="-228600" algn="l">
              <a:buFont typeface="Arial" charset="0"/>
              <a:buAutoNum type="arabicPeriod"/>
            </a:pPr>
            <a:r>
              <a:rPr lang="en-US" sz="1400" dirty="0">
                <a:latin typeface="Tw Cen MT" pitchFamily="34" charset="0"/>
              </a:rPr>
              <a:t>Creating classification processes that use available data on chemicals for comparison with the defined hazard </a:t>
            </a:r>
            <a:r>
              <a:rPr lang="en-US" sz="1400" dirty="0" smtClean="0">
                <a:latin typeface="Tw Cen MT" pitchFamily="34" charset="0"/>
              </a:rPr>
              <a:t>criteria</a:t>
            </a:r>
            <a:endParaRPr lang="en-US" sz="1400" dirty="0">
              <a:latin typeface="Tw Cen MT" pitchFamily="34" charset="0"/>
            </a:endParaRPr>
          </a:p>
          <a:p>
            <a:pPr marL="685800" lvl="1" indent="-228600" algn="l">
              <a:buFont typeface="Arial" charset="0"/>
              <a:buAutoNum type="arabicPeriod"/>
            </a:pPr>
            <a:r>
              <a:rPr lang="en-US" sz="1400" dirty="0">
                <a:latin typeface="Tw Cen MT" pitchFamily="34" charset="0"/>
              </a:rPr>
              <a:t>Communicating hazard information in a </a:t>
            </a:r>
            <a:r>
              <a:rPr lang="en-US" sz="1400" dirty="0" smtClean="0">
                <a:latin typeface="Tw Cen MT" pitchFamily="34" charset="0"/>
              </a:rPr>
              <a:t>prescribed </a:t>
            </a:r>
            <a:r>
              <a:rPr lang="en-US" sz="1400" dirty="0">
                <a:latin typeface="Tw Cen MT" pitchFamily="34" charset="0"/>
              </a:rPr>
              <a:t>and uniform way on labels and </a:t>
            </a:r>
            <a:r>
              <a:rPr lang="en-US" sz="1400" dirty="0" smtClean="0">
                <a:latin typeface="Tw Cen MT" pitchFamily="34" charset="0"/>
              </a:rPr>
              <a:t>SDS </a:t>
            </a:r>
          </a:p>
          <a:p>
            <a:pPr lvl="1" algn="l"/>
            <a:endParaRPr lang="en-US" sz="700" dirty="0">
              <a:latin typeface="Tw Cen MT" pitchFamily="34" charset="0"/>
            </a:endParaRPr>
          </a:p>
          <a:p>
            <a:pPr marL="1087438" lvl="2" indent="-173038">
              <a:buFont typeface="Wingdings" pitchFamily="2" charset="2"/>
              <a:buChar char="§"/>
            </a:pPr>
            <a:r>
              <a:rPr lang="en-US" sz="1400" dirty="0">
                <a:latin typeface="Tw Cen MT" pitchFamily="34" charset="0"/>
              </a:rPr>
              <a:t>In the U.S., GHS adoption is under the domain of OSHA, EPA, DOT and Consumer Product </a:t>
            </a:r>
            <a:r>
              <a:rPr lang="en-US" sz="1400" dirty="0" smtClean="0">
                <a:latin typeface="Tw Cen MT" pitchFamily="34" charset="0"/>
              </a:rPr>
              <a:t>Safety Commission </a:t>
            </a:r>
            <a:r>
              <a:rPr lang="en-US" sz="1400" dirty="0">
                <a:latin typeface="Tw Cen MT" pitchFamily="34" charset="0"/>
              </a:rPr>
              <a:t>(CPSC</a:t>
            </a:r>
            <a:r>
              <a:rPr lang="en-US" sz="1400" dirty="0" smtClean="0">
                <a:latin typeface="Tw Cen MT" pitchFamily="34" charset="0"/>
              </a:rPr>
              <a:t>).</a:t>
            </a:r>
            <a:endParaRPr lang="en-US" sz="1400" dirty="0">
              <a:latin typeface="Tw Cen MT" pitchFamily="34" charset="0"/>
            </a:endParaRPr>
          </a:p>
          <a:p>
            <a:pPr marL="1087438" lvl="2" indent="-173038">
              <a:buFont typeface="Wingdings" pitchFamily="2" charset="2"/>
              <a:buChar char="§"/>
            </a:pPr>
            <a:r>
              <a:rPr lang="en-US" sz="1400" dirty="0">
                <a:latin typeface="Tw Cen MT" pitchFamily="34" charset="0"/>
              </a:rPr>
              <a:t>DOT was actually the first agency to implement GHS; OSHA’s adoption brings the regulations between </a:t>
            </a:r>
            <a:r>
              <a:rPr lang="en-US" sz="1400" dirty="0" smtClean="0">
                <a:latin typeface="Tw Cen MT" pitchFamily="34" charset="0"/>
              </a:rPr>
              <a:t>these </a:t>
            </a:r>
            <a:r>
              <a:rPr lang="en-US" sz="1400" dirty="0">
                <a:latin typeface="Tw Cen MT" pitchFamily="34" charset="0"/>
              </a:rPr>
              <a:t>two agencies into greater harmony.  EPA is expected to quickly follow with revisions to its </a:t>
            </a:r>
            <a:r>
              <a:rPr lang="en-US" sz="1400" dirty="0" smtClean="0">
                <a:latin typeface="Tw Cen MT" pitchFamily="34" charset="0"/>
              </a:rPr>
              <a:t>standards </a:t>
            </a:r>
            <a:r>
              <a:rPr lang="en-US" sz="1400" dirty="0">
                <a:latin typeface="Tw Cen MT" pitchFamily="34" charset="0"/>
              </a:rPr>
              <a:t>to align them with </a:t>
            </a:r>
            <a:r>
              <a:rPr lang="en-US" sz="1400" dirty="0" smtClean="0">
                <a:latin typeface="Tw Cen MT" pitchFamily="34" charset="0"/>
              </a:rPr>
              <a:t>GHS.</a:t>
            </a:r>
            <a:endParaRPr lang="en-US" sz="1400" dirty="0">
              <a:latin typeface="Tw Cen MT" pitchFamily="34" charset="0"/>
            </a:endParaRPr>
          </a:p>
          <a:p>
            <a:pPr marL="800100" lvl="1" indent="-342900" algn="l">
              <a:spcAft>
                <a:spcPts val="600"/>
              </a:spcAft>
            </a:pPr>
            <a:endParaRPr lang="en-US" sz="1400" dirty="0">
              <a:latin typeface="Tw Cen MT" pitchFamily="34" charset="0"/>
            </a:endParaRPr>
          </a:p>
          <a:p>
            <a:pPr marL="800100" lvl="1" indent="-342900" algn="l">
              <a:spcAft>
                <a:spcPts val="600"/>
              </a:spcAft>
            </a:pPr>
            <a:endParaRPr lang="en-US" sz="1400" dirty="0">
              <a:solidFill>
                <a:srgbClr val="61190B"/>
              </a:solidFill>
              <a:latin typeface="Tw Cen MT" pitchFamily="34" charset="0"/>
            </a:endParaRPr>
          </a:p>
          <a:p>
            <a:pPr marL="800100" lvl="1" indent="-342900" algn="l"/>
            <a:endParaRPr lang="en-US" sz="1400" dirty="0">
              <a:solidFill>
                <a:srgbClr val="61190B"/>
              </a:solidFill>
              <a:latin typeface="Tw Cen MT" pitchFamily="34" charset="0"/>
            </a:endParaRPr>
          </a:p>
          <a:p>
            <a:pPr marL="800100" lvl="1" indent="-342900" algn="l"/>
            <a:endParaRPr lang="en-US" sz="1400" dirty="0">
              <a:solidFill>
                <a:srgbClr val="61190B"/>
              </a:solidFill>
              <a:latin typeface="Tw Cen MT" pitchFamily="34" charset="0"/>
            </a:endParaRPr>
          </a:p>
          <a:p>
            <a:pPr marL="800100" lvl="1" indent="-342900" algn="l"/>
            <a:endParaRPr lang="en-US" sz="1400" dirty="0">
              <a:solidFill>
                <a:srgbClr val="61190B"/>
              </a:solidFill>
              <a:latin typeface="Tw Cen MT" pitchFamily="34" charset="0"/>
            </a:endParaRPr>
          </a:p>
          <a:p>
            <a:pPr algn="l">
              <a:buFont typeface="Arial" charset="0"/>
              <a:buChar char="•"/>
            </a:pPr>
            <a:endParaRPr lang="en-US" sz="1400" dirty="0">
              <a:solidFill>
                <a:srgbClr val="61190B"/>
              </a:solidFill>
              <a:latin typeface="Tw Cen MT" pitchFamily="34" charset="0"/>
            </a:endParaRPr>
          </a:p>
        </p:txBody>
      </p:sp>
    </p:spTree>
    <p:extLst>
      <p:ext uri="{BB962C8B-B14F-4D97-AF65-F5344CB8AC3E}">
        <p14:creationId xmlns:p14="http://schemas.microsoft.com/office/powerpoint/2010/main" val="221961514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762000" y="152400"/>
            <a:ext cx="7543800" cy="914400"/>
          </a:xfrm>
        </p:spPr>
        <p:txBody>
          <a:bodyPr/>
          <a:lstStyle/>
          <a:p>
            <a:pPr algn="ctr"/>
            <a:r>
              <a:rPr lang="en-US" sz="3600" b="1" smtClean="0">
                <a:latin typeface="Tw Cen MT" pitchFamily="34" charset="0"/>
              </a:rPr>
              <a:t>GHS</a:t>
            </a:r>
            <a:endParaRPr lang="en-US" sz="3600" smtClean="0">
              <a:latin typeface="Tw Cen MT" pitchFamily="34" charset="0"/>
            </a:endParaRPr>
          </a:p>
        </p:txBody>
      </p:sp>
      <p:sp>
        <p:nvSpPr>
          <p:cNvPr id="3" name="Text Placeholder 2"/>
          <p:cNvSpPr>
            <a:spLocks noGrp="1"/>
          </p:cNvSpPr>
          <p:nvPr>
            <p:ph type="body" sz="half" idx="1"/>
          </p:nvPr>
        </p:nvSpPr>
        <p:spPr>
          <a:xfrm>
            <a:off x="609600" y="2133600"/>
            <a:ext cx="7010400" cy="3352800"/>
          </a:xfrm>
        </p:spPr>
        <p:txBody>
          <a:bodyPr>
            <a:normAutofit lnSpcReduction="10000"/>
          </a:bodyPr>
          <a:lstStyle/>
          <a:p>
            <a:pPr marL="0" indent="0">
              <a:buFont typeface="Wingdings" pitchFamily="2" charset="2"/>
              <a:buNone/>
              <a:defRPr/>
            </a:pPr>
            <a:r>
              <a:rPr lang="en-US" sz="1800" i="1" u="sng" dirty="0" smtClean="0">
                <a:latin typeface="Tw Cen MT" pitchFamily="34" charset="0"/>
              </a:rPr>
              <a:t>Standardizes:</a:t>
            </a:r>
          </a:p>
          <a:p>
            <a:pPr marL="342900" indent="-342900">
              <a:buFont typeface="Wingdings" pitchFamily="2" charset="2"/>
              <a:buAutoNum type="arabicPeriod"/>
              <a:defRPr/>
            </a:pPr>
            <a:endParaRPr lang="en-US" sz="400" dirty="0" smtClean="0">
              <a:latin typeface="Tw Cen MT" pitchFamily="34" charset="0"/>
            </a:endParaRPr>
          </a:p>
          <a:p>
            <a:pPr marL="0" indent="0">
              <a:lnSpc>
                <a:spcPct val="170000"/>
              </a:lnSpc>
              <a:spcBef>
                <a:spcPts val="1800"/>
              </a:spcBef>
              <a:buClr>
                <a:srgbClr val="61190B"/>
              </a:buClr>
              <a:buSzPct val="100000"/>
              <a:buFont typeface="Wingdings" pitchFamily="2" charset="2"/>
              <a:buNone/>
              <a:tabLst>
                <a:tab pos="461963" algn="l"/>
                <a:tab pos="569913" algn="l"/>
              </a:tabLst>
              <a:defRPr/>
            </a:pPr>
            <a:r>
              <a:rPr lang="en-US" sz="1800" dirty="0" smtClean="0">
                <a:latin typeface="Tw Cen MT" pitchFamily="34" charset="0"/>
              </a:rPr>
              <a:t>	1.  Hazard classification</a:t>
            </a:r>
          </a:p>
          <a:p>
            <a:pPr marL="0" indent="0">
              <a:spcBef>
                <a:spcPts val="1800"/>
              </a:spcBef>
              <a:buClr>
                <a:srgbClr val="61190B"/>
              </a:buClr>
              <a:buSzPct val="100000"/>
              <a:buFont typeface="Wingdings" pitchFamily="2" charset="2"/>
              <a:buNone/>
              <a:tabLst>
                <a:tab pos="461963" algn="l"/>
                <a:tab pos="569913" algn="l"/>
              </a:tabLst>
              <a:defRPr/>
            </a:pPr>
            <a:r>
              <a:rPr lang="en-US" sz="1800" dirty="0" smtClean="0">
                <a:latin typeface="Tw Cen MT" pitchFamily="34" charset="0"/>
              </a:rPr>
              <a:t>	2.  Labels</a:t>
            </a:r>
          </a:p>
          <a:p>
            <a:pPr lvl="2">
              <a:spcBef>
                <a:spcPts val="1800"/>
              </a:spcBef>
              <a:buSzPct val="100000"/>
              <a:tabLst>
                <a:tab pos="461963" algn="l"/>
                <a:tab pos="568325" algn="l"/>
              </a:tabLst>
              <a:defRPr/>
            </a:pPr>
            <a:r>
              <a:rPr lang="en-US" sz="1600" dirty="0" smtClean="0">
                <a:latin typeface="Tw Cen MT" pitchFamily="34" charset="0"/>
              </a:rPr>
              <a:t>manufacturers’ labels</a:t>
            </a:r>
          </a:p>
          <a:p>
            <a:pPr lvl="2">
              <a:spcBef>
                <a:spcPts val="1800"/>
              </a:spcBef>
              <a:buSzPct val="100000"/>
              <a:tabLst>
                <a:tab pos="461963" algn="l"/>
                <a:tab pos="568325" algn="l"/>
              </a:tabLst>
              <a:defRPr/>
            </a:pPr>
            <a:r>
              <a:rPr lang="en-US" sz="1600" dirty="0" smtClean="0">
                <a:latin typeface="Tw Cen MT" pitchFamily="34" charset="0"/>
              </a:rPr>
              <a:t>secondary or workplace (secondary to the original container) labels</a:t>
            </a:r>
          </a:p>
          <a:p>
            <a:pPr marL="0" indent="0">
              <a:lnSpc>
                <a:spcPct val="120000"/>
              </a:lnSpc>
              <a:spcBef>
                <a:spcPts val="1800"/>
              </a:spcBef>
              <a:buClr>
                <a:srgbClr val="61190B"/>
              </a:buClr>
              <a:buSzPct val="100000"/>
              <a:buFont typeface="Wingdings" pitchFamily="2" charset="2"/>
              <a:buNone/>
              <a:tabLst>
                <a:tab pos="461963" algn="l"/>
                <a:tab pos="569913" algn="l"/>
              </a:tabLst>
              <a:defRPr/>
            </a:pPr>
            <a:r>
              <a:rPr lang="en-US" sz="1800" dirty="0" smtClean="0">
                <a:latin typeface="Tw Cen MT" pitchFamily="34" charset="0"/>
              </a:rPr>
              <a:t>	3.  Safety Data Sheets (SDS) – formerly called Material Safety Data 		   Sheets (MSDS)</a:t>
            </a:r>
          </a:p>
          <a:p>
            <a:pPr marL="0" indent="0">
              <a:buFont typeface="Wingdings" pitchFamily="2" charset="2"/>
              <a:buNone/>
              <a:defRPr/>
            </a:pPr>
            <a:endParaRPr lang="en-US" sz="1800" dirty="0"/>
          </a:p>
        </p:txBody>
      </p:sp>
    </p:spTree>
    <p:extLst>
      <p:ext uri="{BB962C8B-B14F-4D97-AF65-F5344CB8AC3E}">
        <p14:creationId xmlns:p14="http://schemas.microsoft.com/office/powerpoint/2010/main" val="711055883"/>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1401</Words>
  <Application>Microsoft Office PowerPoint</Application>
  <PresentationFormat>On-screen Show (4:3)</PresentationFormat>
  <Paragraphs>180</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Globally Harmonized System’s (GHS)  Classification and Labeling of Chemicals     Hazard Communication Standard (HCS)  </vt:lpstr>
      <vt:lpstr>Globally Harmonized System </vt:lpstr>
      <vt:lpstr>GHS and HazComm</vt:lpstr>
      <vt:lpstr>GHS</vt:lpstr>
      <vt:lpstr>GHS and HazComm</vt:lpstr>
      <vt:lpstr>GHS and HazComm</vt:lpstr>
      <vt:lpstr>GHS and HazComm</vt:lpstr>
      <vt:lpstr>GHS and HazComm</vt:lpstr>
      <vt:lpstr>GHS</vt:lpstr>
      <vt:lpstr>GHS – Containers Received</vt:lpstr>
      <vt:lpstr>GHS</vt:lpstr>
      <vt:lpstr>GHS - Pictograms</vt:lpstr>
      <vt:lpstr>GHS – Workplace (Secondary) Labels</vt:lpstr>
      <vt:lpstr>GHS – Labels, confusing anomaly?</vt:lpstr>
      <vt:lpstr>GHS – Labels, confusing anomaly?</vt:lpstr>
      <vt:lpstr>GHS – Workplace (Secondary) Labels</vt:lpstr>
      <vt:lpstr>GHS – SDS</vt:lpstr>
      <vt:lpstr>GHS – SDS</vt:lpstr>
      <vt:lpstr>GHS – SDS</vt:lpstr>
      <vt:lpstr>GHS:  Changes Required to be Implemented</vt:lpstr>
    </vt:vector>
  </TitlesOfParts>
  <Company>Missouri University of Science and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Globally Harmonized System</dc:title>
  <dc:creator>Lewis, Phyllis K.</dc:creator>
  <cp:lastModifiedBy>Rolufs Jr, Jimmy D.</cp:lastModifiedBy>
  <cp:revision>21</cp:revision>
  <dcterms:created xsi:type="dcterms:W3CDTF">2013-08-06T19:28:27Z</dcterms:created>
  <dcterms:modified xsi:type="dcterms:W3CDTF">2013-08-19T15:54:36Z</dcterms:modified>
</cp:coreProperties>
</file>